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Masters/slideMaster1.xml" ContentType="application/vnd.openxmlformats-officedocument.presentationml.slideMaster+xml"/>
  <Override PartName="/ppt/notesSlides/notesSlide12.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20.xml" ContentType="application/vnd.openxmlformats-officedocument.presentationml.notes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6.xml" ContentType="application/vnd.openxmlformats-officedocument.presentationml.notesSlide+xml"/>
  <Override PartName="/ppt/notesSlides/notesSlide1.xml" ContentType="application/vnd.openxmlformats-officedocument.presentationml.notesSlide+xml"/>
  <Override PartName="/ppt/notesSlides/notesSlide15.xml" ContentType="application/vnd.openxmlformats-officedocument.presentationml.notesSlide+xml"/>
  <Override PartName="/ppt/notesSlides/notesSlide2.xml" ContentType="application/vnd.openxmlformats-officedocument.presentationml.notesSlide+xml"/>
  <Override PartName="/ppt/notesSlides/notesSlide8.xml" ContentType="application/vnd.openxmlformats-officedocument.presentationml.notesSlide+xml"/>
  <Override PartName="/ppt/notesSlides/notesSlide3.xml" ContentType="application/vnd.openxmlformats-officedocument.presentationml.notesSlide+xml"/>
  <Override PartName="/ppt/notesSlides/notesSlide17.xml" ContentType="application/vnd.openxmlformats-officedocument.presentationml.notesSlide+xml"/>
  <Override PartName="/ppt/notesSlides/notesSlide4.xml" ContentType="application/vnd.openxmlformats-officedocument.presentationml.notesSlide+xml"/>
  <Override PartName="/ppt/notesSlides/notesSlide11.xml" ContentType="application/vnd.openxmlformats-officedocument.presentationml.notesSlide+xml"/>
  <Override PartName="/ppt/notesSlides/notesSlide5.xml" ContentType="application/vnd.openxmlformats-officedocument.presentationml.notesSlide+xml"/>
  <Override PartName="/ppt/notesSlides/notesSlide14.xml" ContentType="application/vnd.openxmlformats-officedocument.presentationml.notesSlide+xml"/>
  <Override PartName="/ppt/notesSlides/notesSlide18.xml" ContentType="application/vnd.openxmlformats-officedocument.presentationml.notesSlide+xml"/>
  <Override PartName="/ppt/notesSlides/notesSlide6.xml" ContentType="application/vnd.openxmlformats-officedocument.presentationml.notesSlide+xml"/>
  <Override PartName="/ppt/notesSlides/notesSlide13.xml" ContentType="application/vnd.openxmlformats-officedocument.presentationml.notesSlide+xml"/>
  <Override PartName="/ppt/notesSlides/notesSlide7.xml" ContentType="application/vnd.openxmlformats-officedocument.presentationml.notesSlide+xml"/>
  <Override PartName="/ppt/notesSlides/notesSlide19.xml" ContentType="application/vnd.openxmlformats-officedocument.presentationml.notesSlide+xml"/>
  <Override PartName="/ppt/authors.xml" ContentType="application/vnd.ms-powerpoint.authors+xml"/>
  <Override PartName="/ppt/notesMasters/notesMaster1.xml" ContentType="application/vnd.openxmlformats-officedocument.presentationml.notesMaster+xml"/>
  <Override PartName="/ppt/theme/theme1.xml" ContentType="application/vnd.openxmlformats-officedocument.theme+xml"/>
  <Override PartName="/ppt/theme/theme2.xml" ContentType="application/vnd.openxmlformats-officedocument.theme+xml"/>
  <Override PartName="/ppt/tableStyles.xml" ContentType="application/vnd.openxmlformats-officedocument.presentationml.tableStyles+xml"/>
  <Override PartName="/ppt/viewProps.xml" ContentType="application/vnd.openxmlformats-officedocument.presentationml.viewProps+xml"/>
  <Override PartName="/ppt/presProps.xml" ContentType="application/vnd.openxmlformats-officedocument.presentationml.presProps+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61" r:id="rId1"/>
  </p:sldMasterIdLst>
  <p:notesMasterIdLst>
    <p:notesMasterId r:id="rId38"/>
  </p:notesMasterIdLst>
  <p:sldIdLst>
    <p:sldId id="273" r:id="rId2"/>
    <p:sldId id="305" r:id="rId3"/>
    <p:sldId id="257" r:id="rId4"/>
    <p:sldId id="362" r:id="rId5"/>
    <p:sldId id="258" r:id="rId6"/>
    <p:sldId id="335" r:id="rId7"/>
    <p:sldId id="334" r:id="rId8"/>
    <p:sldId id="312" r:id="rId9"/>
    <p:sldId id="311" r:id="rId10"/>
    <p:sldId id="327" r:id="rId11"/>
    <p:sldId id="326" r:id="rId12"/>
    <p:sldId id="336" r:id="rId13"/>
    <p:sldId id="343" r:id="rId14"/>
    <p:sldId id="339" r:id="rId15"/>
    <p:sldId id="338" r:id="rId16"/>
    <p:sldId id="337" r:id="rId17"/>
    <p:sldId id="328" r:id="rId18"/>
    <p:sldId id="355" r:id="rId19"/>
    <p:sldId id="361" r:id="rId20"/>
    <p:sldId id="359" r:id="rId21"/>
    <p:sldId id="360" r:id="rId22"/>
    <p:sldId id="330" r:id="rId23"/>
    <p:sldId id="304" r:id="rId24"/>
    <p:sldId id="314" r:id="rId25"/>
    <p:sldId id="317" r:id="rId26"/>
    <p:sldId id="329" r:id="rId27"/>
    <p:sldId id="331" r:id="rId28"/>
    <p:sldId id="349" r:id="rId29"/>
    <p:sldId id="348" r:id="rId30"/>
    <p:sldId id="345" r:id="rId31"/>
    <p:sldId id="333" r:id="rId32"/>
    <p:sldId id="354" r:id="rId33"/>
    <p:sldId id="350" r:id="rId34"/>
    <p:sldId id="351" r:id="rId35"/>
    <p:sldId id="352" r:id="rId36"/>
    <p:sldId id="282" r:id="rId37"/>
  </p:sldIdLst>
  <p:sldSz cx="12192000" cy="6858000"/>
  <p:notesSz cx="6858000" cy="9144000"/>
  <p:embeddedFontLst>
    <p:embeddedFont>
      <p:font typeface="Noto Sans SemiBold" panose="020B0604020202020204" charset="0"/>
      <p:regular r:id="rId39"/>
      <p:bold r:id="rId40"/>
      <p:italic r:id="rId41"/>
      <p:boldItalic r:id="rId4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840" userDrawn="1">
          <p15:clr>
            <a:srgbClr val="A4A3A4"/>
          </p15:clr>
        </p15:guide>
        <p15:guide id="3" pos="415" userDrawn="1">
          <p15:clr>
            <a:srgbClr val="A4A3A4"/>
          </p15:clr>
        </p15:guide>
        <p15:guide id="4" pos="7242" userDrawn="1">
          <p15:clr>
            <a:srgbClr val="A4A3A4"/>
          </p15:clr>
        </p15:guide>
        <p15:guide id="5" orient="horz" pos="300" userDrawn="1">
          <p15:clr>
            <a:srgbClr val="A4A3A4"/>
          </p15:clr>
        </p15:guide>
        <p15:guide id="6" orient="horz" pos="4020" userDrawn="1">
          <p15:clr>
            <a:srgbClr val="A4A3A4"/>
          </p15:clr>
        </p15:guide>
        <p15:guide id="7" pos="6040" userDrawn="1">
          <p15:clr>
            <a:srgbClr val="A4A3A4"/>
          </p15:clr>
        </p15:guide>
        <p15:guide id="8" pos="2139"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ECB7428-7C77-C6BC-A714-18CEC076DCBD}" name="Lewis, Lani" initials="LL" userId="S::lanil@smu.edu::3806d083-8799-4f43-b9d0-af3c8e0bfe1d" providerId="AD"/>
  <p188:author id="{66DB6FCC-D2FB-04BD-3D91-9E4D1969A5E5}" name="Kenya Roy" initials="KR" userId="S::kroy@smu.edu::41a054a9-3557-422d-89da-7d4507eacdef"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ECF5F5"/>
    <a:srgbClr val="FFB718"/>
    <a:srgbClr val="1A75CF"/>
    <a:srgbClr val="1D80E3"/>
    <a:srgbClr val="767171"/>
    <a:srgbClr val="DDB461"/>
    <a:srgbClr val="EAD09D"/>
    <a:srgbClr val="FAFCFC"/>
    <a:srgbClr val="CBCBCB"/>
    <a:srgbClr val="C1C1C1"/>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023EDD-0481-E6BA-C613-D6194E5BC56F}" v="132" dt="2024-12-08T17:16:43.932"/>
    <p1510:client id="{046492FC-80E7-054B-A802-EF13E446E3CB}" v="440" dt="2024-12-09T00:37:01.409"/>
    <p1510:client id="{07ABBFA6-28A3-583C-63BE-1B3E49209DE4}" v="1132" dt="2024-12-08T22:56:11.327"/>
    <p1510:client id="{13F08085-7D80-DF17-AF14-5BED62A12569}" v="3" dt="2024-12-09T01:28:05.369"/>
    <p1510:client id="{1AD8AC65-9682-EABE-3190-2F5DCA548CB4}" v="69" dt="2024-12-08T23:18:29.818"/>
    <p1510:client id="{27B6C8E1-9AB5-C57D-2DA6-6526790D5475}" v="6" dt="2024-12-09T03:42:51.734"/>
    <p1510:client id="{3CF24418-D9A7-4E6B-BC2F-AF7B2C3B5073}" v="660" dt="2024-12-09T03:14:02.483"/>
    <p1510:client id="{5F58BBC9-FEA5-4C99-9A47-6CC70E2B76C8}" v="178" dt="2024-12-09T02:34:00.044"/>
    <p1510:client id="{7DCDFC83-33C1-4B4C-B117-2B96D7EEB55A}" v="2980" dt="2024-12-08T23:41:50.526"/>
    <p1510:client id="{EE4993B4-FD77-E748-3E61-320B8868C216}" v="3" dt="2024-12-09T00:42:06.730"/>
    <p1510:client id="{F45AED7F-304B-4984-B482-857814B17857}" vWet="7" dt="2024-12-09T00:29:35.121"/>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pos="3840"/>
        <p:guide pos="415"/>
        <p:guide pos="7242"/>
        <p:guide orient="horz" pos="300"/>
        <p:guide orient="horz" pos="4020"/>
        <p:guide pos="6040"/>
        <p:guide pos="2139"/>
      </p:guideLst>
    </p:cSldViewPr>
  </p:slide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4.fntdata"/><Relationship Id="rId47" Type="http://schemas.microsoft.com/office/2015/10/relationships/revisionInfo" Target="revisionInfo.xml"/><Relationship Id="rId50" Type="http://schemas.openxmlformats.org/officeDocument/2006/relationships/customXml" Target="../customXml/item2.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font" Target="fonts/font2.fntdata"/><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customXml" Target="../customXml/item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48" Type="http://schemas.microsoft.com/office/2018/10/relationships/authors" Target="authors.xml"/><Relationship Id="rId8" Type="http://schemas.openxmlformats.org/officeDocument/2006/relationships/slide" Target="slides/slide7.xml"/><Relationship Id="rId51" Type="http://schemas.openxmlformats.org/officeDocument/2006/relationships/customXml" Target="../customXml/item3.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font" Target="fonts/font3.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7549051-BE6A-AE47-BA9C-19A345CD2EEE}" type="datetimeFigureOut">
              <a:rPr lang="en-US" smtClean="0"/>
              <a:t>12/8/2024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696B37C-F3DC-9A44-842E-DCD30B87E157}" type="slidenum">
              <a:rPr lang="en-US" smtClean="0"/>
              <a:t>‹#›</a:t>
            </a:fld>
            <a:endParaRPr lang="en-US"/>
          </a:p>
        </p:txBody>
      </p:sp>
    </p:spTree>
    <p:extLst>
      <p:ext uri="{BB962C8B-B14F-4D97-AF65-F5344CB8AC3E}">
        <p14:creationId xmlns:p14="http://schemas.microsoft.com/office/powerpoint/2010/main" val="32353852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Welcome to the Walmart Sales Predictive Modeling Project Presentation brought to your by your hosts Lani Lewis and Kenya Roy. I’m Kenya and I’ll be kicking us off today with the EDA and passing it on to Lani.</a:t>
            </a:r>
          </a:p>
        </p:txBody>
      </p:sp>
      <p:sp>
        <p:nvSpPr>
          <p:cNvPr id="4" name="Slide Number Placeholder 3"/>
          <p:cNvSpPr>
            <a:spLocks noGrp="1"/>
          </p:cNvSpPr>
          <p:nvPr>
            <p:ph type="sldNum" sz="quarter" idx="5"/>
          </p:nvPr>
        </p:nvSpPr>
        <p:spPr/>
        <p:txBody>
          <a:bodyPr/>
          <a:lstStyle/>
          <a:p>
            <a:fld id="{9696B37C-F3DC-9A44-842E-DCD30B87E157}" type="slidenum">
              <a:rPr lang="en-US" smtClean="0"/>
              <a:t>1</a:t>
            </a:fld>
            <a:endParaRPr lang="en-US"/>
          </a:p>
        </p:txBody>
      </p:sp>
    </p:spTree>
    <p:extLst>
      <p:ext uri="{BB962C8B-B14F-4D97-AF65-F5344CB8AC3E}">
        <p14:creationId xmlns:p14="http://schemas.microsoft.com/office/powerpoint/2010/main" val="329425437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6B37C-F3DC-9A44-842E-DCD30B87E157}" type="slidenum">
              <a:rPr lang="en-US" smtClean="0"/>
              <a:t>21</a:t>
            </a:fld>
            <a:endParaRPr lang="en-US"/>
          </a:p>
        </p:txBody>
      </p:sp>
    </p:spTree>
    <p:extLst>
      <p:ext uri="{BB962C8B-B14F-4D97-AF65-F5344CB8AC3E}">
        <p14:creationId xmlns:p14="http://schemas.microsoft.com/office/powerpoint/2010/main" val="31336926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err="1"/>
              <a:t>Scaled$weekly_sales</a:t>
            </a:r>
            <a:r>
              <a:rPr lang="en-US"/>
              <a:t> data is </a:t>
            </a:r>
            <a:r>
              <a:rPr lang="en-US" err="1"/>
              <a:t>stationarized</a:t>
            </a:r>
            <a:endParaRPr lang="en-US"/>
          </a:p>
        </p:txBody>
      </p:sp>
      <p:sp>
        <p:nvSpPr>
          <p:cNvPr id="4" name="Slide Number Placeholder 3"/>
          <p:cNvSpPr>
            <a:spLocks noGrp="1"/>
          </p:cNvSpPr>
          <p:nvPr>
            <p:ph type="sldNum" sz="quarter" idx="5"/>
          </p:nvPr>
        </p:nvSpPr>
        <p:spPr/>
        <p:txBody>
          <a:bodyPr/>
          <a:lstStyle/>
          <a:p>
            <a:fld id="{9696B37C-F3DC-9A44-842E-DCD30B87E157}" type="slidenum">
              <a:rPr lang="en-US" smtClean="0"/>
              <a:t>23</a:t>
            </a:fld>
            <a:endParaRPr lang="en-US"/>
          </a:p>
        </p:txBody>
      </p:sp>
    </p:spTree>
    <p:extLst>
      <p:ext uri="{BB962C8B-B14F-4D97-AF65-F5344CB8AC3E}">
        <p14:creationId xmlns:p14="http://schemas.microsoft.com/office/powerpoint/2010/main" val="12421541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Using the stationary scaled data, we used </a:t>
            </a:r>
            <a:r>
              <a:rPr lang="en-US" err="1"/>
              <a:t>Varselect</a:t>
            </a:r>
            <a:r>
              <a:rPr lang="en-US"/>
              <a:t> which gave us a VAR(5) model using the scaled data.</a:t>
            </a:r>
            <a:br>
              <a:rPr lang="en-US"/>
            </a:br>
            <a:r>
              <a:rPr lang="en-US"/>
              <a:t>Covariance: Low residual variance for target variable (sales) shows that the model is good at predicting weekly sales</a:t>
            </a:r>
          </a:p>
          <a:p>
            <a:r>
              <a:rPr lang="en-US"/>
              <a:t>Correlation: sales and week’s residual shows that the model didn’t fully capture the trend in the TS in the correlation matrix</a:t>
            </a:r>
          </a:p>
        </p:txBody>
      </p:sp>
      <p:sp>
        <p:nvSpPr>
          <p:cNvPr id="4" name="Slide Number Placeholder 3"/>
          <p:cNvSpPr>
            <a:spLocks noGrp="1"/>
          </p:cNvSpPr>
          <p:nvPr>
            <p:ph type="sldNum" sz="quarter" idx="5"/>
          </p:nvPr>
        </p:nvSpPr>
        <p:spPr/>
        <p:txBody>
          <a:bodyPr/>
          <a:lstStyle/>
          <a:p>
            <a:fld id="{9696B37C-F3DC-9A44-842E-DCD30B87E157}" type="slidenum">
              <a:rPr lang="en-US" smtClean="0"/>
              <a:t>24</a:t>
            </a:fld>
            <a:endParaRPr lang="en-US"/>
          </a:p>
        </p:txBody>
      </p:sp>
    </p:spTree>
    <p:extLst>
      <p:ext uri="{BB962C8B-B14F-4D97-AF65-F5344CB8AC3E}">
        <p14:creationId xmlns:p14="http://schemas.microsoft.com/office/powerpoint/2010/main" val="8463949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Fitting a model with seasonal dummy of 52, we calculated forecasts and found a pretty accurate model in VAR(5). We also found the upper and lower bounds of the confidence interval. Essentially, this model suggests that the scaled weekly sales at Walmart Stores is expected to fall between -0.4550 and .8154 with a 95% confidence. </a:t>
            </a:r>
          </a:p>
        </p:txBody>
      </p:sp>
      <p:sp>
        <p:nvSpPr>
          <p:cNvPr id="4" name="Slide Number Placeholder 3"/>
          <p:cNvSpPr>
            <a:spLocks noGrp="1"/>
          </p:cNvSpPr>
          <p:nvPr>
            <p:ph type="sldNum" sz="quarter" idx="5"/>
          </p:nvPr>
        </p:nvSpPr>
        <p:spPr/>
        <p:txBody>
          <a:bodyPr/>
          <a:lstStyle/>
          <a:p>
            <a:fld id="{9696B37C-F3DC-9A44-842E-DCD30B87E157}" type="slidenum">
              <a:rPr lang="en-US" smtClean="0"/>
              <a:t>25</a:t>
            </a:fld>
            <a:endParaRPr lang="en-US"/>
          </a:p>
        </p:txBody>
      </p:sp>
    </p:spTree>
    <p:extLst>
      <p:ext uri="{BB962C8B-B14F-4D97-AF65-F5344CB8AC3E}">
        <p14:creationId xmlns:p14="http://schemas.microsoft.com/office/powerpoint/2010/main" val="38598100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Model equations for each variable here. Now I will pass this back to Lani to discuss the best performing MLP model</a:t>
            </a:r>
          </a:p>
        </p:txBody>
      </p:sp>
      <p:sp>
        <p:nvSpPr>
          <p:cNvPr id="4" name="Slide Number Placeholder 3"/>
          <p:cNvSpPr>
            <a:spLocks noGrp="1"/>
          </p:cNvSpPr>
          <p:nvPr>
            <p:ph type="sldNum" sz="quarter" idx="5"/>
          </p:nvPr>
        </p:nvSpPr>
        <p:spPr/>
        <p:txBody>
          <a:bodyPr/>
          <a:lstStyle/>
          <a:p>
            <a:fld id="{9696B37C-F3DC-9A44-842E-DCD30B87E157}" type="slidenum">
              <a:rPr lang="en-US" smtClean="0"/>
              <a:t>26</a:t>
            </a:fld>
            <a:endParaRPr lang="en-US"/>
          </a:p>
        </p:txBody>
      </p:sp>
    </p:spTree>
    <p:extLst>
      <p:ext uri="{BB962C8B-B14F-4D97-AF65-F5344CB8AC3E}">
        <p14:creationId xmlns:p14="http://schemas.microsoft.com/office/powerpoint/2010/main" val="355974404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Thanks </a:t>
            </a:r>
            <a:r>
              <a:rPr lang="en-US" err="1"/>
              <a:t>lani</a:t>
            </a:r>
            <a:r>
              <a:rPr lang="en-US"/>
              <a:t>! Now to discuss the ensemble</a:t>
            </a:r>
          </a:p>
        </p:txBody>
      </p:sp>
      <p:sp>
        <p:nvSpPr>
          <p:cNvPr id="4" name="Slide Number Placeholder 3"/>
          <p:cNvSpPr>
            <a:spLocks noGrp="1"/>
          </p:cNvSpPr>
          <p:nvPr>
            <p:ph type="sldNum" sz="quarter" idx="5"/>
          </p:nvPr>
        </p:nvSpPr>
        <p:spPr/>
        <p:txBody>
          <a:bodyPr/>
          <a:lstStyle/>
          <a:p>
            <a:fld id="{9696B37C-F3DC-9A44-842E-DCD30B87E157}" type="slidenum">
              <a:rPr lang="en-US" smtClean="0"/>
              <a:t>31</a:t>
            </a:fld>
            <a:endParaRPr lang="en-US"/>
          </a:p>
        </p:txBody>
      </p:sp>
    </p:spTree>
    <p:extLst>
      <p:ext uri="{BB962C8B-B14F-4D97-AF65-F5344CB8AC3E}">
        <p14:creationId xmlns:p14="http://schemas.microsoft.com/office/powerpoint/2010/main" val="10738230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Ensemble predictions were averages of the mean forecasts of MLP and VAR predictions.</a:t>
            </a:r>
          </a:p>
        </p:txBody>
      </p:sp>
      <p:sp>
        <p:nvSpPr>
          <p:cNvPr id="4" name="Slide Number Placeholder 3"/>
          <p:cNvSpPr>
            <a:spLocks noGrp="1"/>
          </p:cNvSpPr>
          <p:nvPr>
            <p:ph type="sldNum" sz="quarter" idx="5"/>
          </p:nvPr>
        </p:nvSpPr>
        <p:spPr/>
        <p:txBody>
          <a:bodyPr/>
          <a:lstStyle/>
          <a:p>
            <a:fld id="{9696B37C-F3DC-9A44-842E-DCD30B87E157}" type="slidenum">
              <a:rPr lang="en-US" smtClean="0"/>
              <a:t>32</a:t>
            </a:fld>
            <a:endParaRPr lang="en-US"/>
          </a:p>
        </p:txBody>
      </p:sp>
    </p:spTree>
    <p:extLst>
      <p:ext uri="{BB962C8B-B14F-4D97-AF65-F5344CB8AC3E}">
        <p14:creationId xmlns:p14="http://schemas.microsoft.com/office/powerpoint/2010/main" val="125758632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1 minute tops</a:t>
            </a:r>
          </a:p>
        </p:txBody>
      </p:sp>
      <p:sp>
        <p:nvSpPr>
          <p:cNvPr id="4" name="Slide Number Placeholder 3"/>
          <p:cNvSpPr>
            <a:spLocks noGrp="1"/>
          </p:cNvSpPr>
          <p:nvPr>
            <p:ph type="sldNum" sz="quarter" idx="5"/>
          </p:nvPr>
        </p:nvSpPr>
        <p:spPr/>
        <p:txBody>
          <a:bodyPr/>
          <a:lstStyle/>
          <a:p>
            <a:fld id="{9696B37C-F3DC-9A44-842E-DCD30B87E157}" type="slidenum">
              <a:rPr lang="en-US" smtClean="0"/>
              <a:t>33</a:t>
            </a:fld>
            <a:endParaRPr lang="en-US"/>
          </a:p>
        </p:txBody>
      </p:sp>
    </p:spTree>
    <p:extLst>
      <p:ext uri="{BB962C8B-B14F-4D97-AF65-F5344CB8AC3E}">
        <p14:creationId xmlns:p14="http://schemas.microsoft.com/office/powerpoint/2010/main" val="240695178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br>
              <a:rPr lang="pt-BR" sz="1800">
                <a:effectLst/>
              </a:rPr>
            </a:br>
            <a:r>
              <a:rPr lang="pt-BR" sz="1800">
                <a:effectLst/>
              </a:rPr>
              <a:t>MLP 0.10268216</a:t>
            </a:r>
          </a:p>
          <a:p>
            <a:r>
              <a:rPr lang="pt-BR" sz="1800">
                <a:effectLst/>
              </a:rPr>
              <a:t>VAR(5) 0.16538168</a:t>
            </a:r>
          </a:p>
          <a:p>
            <a:r>
              <a:rPr lang="pt-BR" sz="1800">
                <a:effectLst/>
              </a:rPr>
              <a:t>Ensemble 0.20804375</a:t>
            </a:r>
          </a:p>
          <a:p>
            <a:r>
              <a:rPr lang="pt-BR" sz="1800">
                <a:effectLst/>
              </a:rPr>
              <a:t>Multivariate(1,0,0) s=52  0.25491121</a:t>
            </a:r>
          </a:p>
          <a:p>
            <a:r>
              <a:rPr lang="pt-BR" sz="1800">
                <a:effectLst/>
              </a:rPr>
              <a:t>ARMA(5,3)1.01474772</a:t>
            </a:r>
          </a:p>
          <a:p>
            <a:r>
              <a:rPr lang="pt-BR" sz="1800">
                <a:effectLst/>
              </a:rPr>
              <a:t>ARIMA(5,1,3)1.07779773</a:t>
            </a:r>
          </a:p>
          <a:p>
            <a:r>
              <a:rPr lang="pt-BR" sz="1800">
                <a:effectLst/>
              </a:rPr>
              <a:t>ARUMA(3,1,0) s=52 1.09979194</a:t>
            </a:r>
          </a:p>
          <a:p>
            <a:r>
              <a:rPr lang="pt-BR" sz="1800">
                <a:effectLst/>
              </a:rPr>
              <a:t>Signal+Noise1.1394492</a:t>
            </a:r>
          </a:p>
          <a:p>
            <a:endParaRPr lang="pt-BR" sz="1800">
              <a:effectLst/>
            </a:endParaRPr>
          </a:p>
          <a:p>
            <a:r>
              <a:rPr lang="pt-BR" sz="1800">
                <a:effectLst/>
              </a:rPr>
              <a:t>MLP had the closest predictions to the actual observed values. </a:t>
            </a:r>
            <a:endParaRPr lang="en-US"/>
          </a:p>
        </p:txBody>
      </p:sp>
      <p:sp>
        <p:nvSpPr>
          <p:cNvPr id="4" name="Slide Number Placeholder 3"/>
          <p:cNvSpPr>
            <a:spLocks noGrp="1"/>
          </p:cNvSpPr>
          <p:nvPr>
            <p:ph type="sldNum" sz="quarter" idx="5"/>
          </p:nvPr>
        </p:nvSpPr>
        <p:spPr/>
        <p:txBody>
          <a:bodyPr/>
          <a:lstStyle/>
          <a:p>
            <a:fld id="{9696B37C-F3DC-9A44-842E-DCD30B87E157}" type="slidenum">
              <a:rPr lang="en-US" smtClean="0"/>
              <a:t>34</a:t>
            </a:fld>
            <a:endParaRPr lang="en-US"/>
          </a:p>
        </p:txBody>
      </p:sp>
    </p:spTree>
    <p:extLst>
      <p:ext uri="{BB962C8B-B14F-4D97-AF65-F5344CB8AC3E}">
        <p14:creationId xmlns:p14="http://schemas.microsoft.com/office/powerpoint/2010/main" val="375188664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9696B37C-F3DC-9A44-842E-DCD30B87E157}" type="slidenum">
              <a:rPr lang="en-US" smtClean="0"/>
              <a:t>35</a:t>
            </a:fld>
            <a:endParaRPr lang="en-US"/>
          </a:p>
        </p:txBody>
      </p:sp>
    </p:spTree>
    <p:extLst>
      <p:ext uri="{BB962C8B-B14F-4D97-AF65-F5344CB8AC3E}">
        <p14:creationId xmlns:p14="http://schemas.microsoft.com/office/powerpoint/2010/main" val="2975777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Walmart sales data provided by Kaggle; The original purpose of using the dataset online was to develop the best models to predict weekly sales in Walmart stores. Next we will talk about data preprocessing.</a:t>
            </a:r>
          </a:p>
        </p:txBody>
      </p:sp>
      <p:sp>
        <p:nvSpPr>
          <p:cNvPr id="4" name="Slide Number Placeholder 3"/>
          <p:cNvSpPr>
            <a:spLocks noGrp="1"/>
          </p:cNvSpPr>
          <p:nvPr>
            <p:ph type="sldNum" sz="quarter" idx="5"/>
          </p:nvPr>
        </p:nvSpPr>
        <p:spPr/>
        <p:txBody>
          <a:bodyPr/>
          <a:lstStyle/>
          <a:p>
            <a:fld id="{9696B37C-F3DC-9A44-842E-DCD30B87E157}" type="slidenum">
              <a:rPr lang="en-US" smtClean="0"/>
              <a:t>2</a:t>
            </a:fld>
            <a:endParaRPr lang="en-US"/>
          </a:p>
        </p:txBody>
      </p:sp>
    </p:spTree>
    <p:extLst>
      <p:ext uri="{BB962C8B-B14F-4D97-AF65-F5344CB8AC3E}">
        <p14:creationId xmlns:p14="http://schemas.microsoft.com/office/powerpoint/2010/main" val="88830480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t>While we recommend the use of the MLP model, we also would like to include the caveat that all models are wrong and some are useful. We encourage you to explore the many models we’ve developed and use the one that fits your needs. If you have additional inquiries please don’t hesitate to reach out to me and Lani. Thank you!</a:t>
            </a:r>
          </a:p>
          <a:p>
            <a:endParaRPr lang="en-US"/>
          </a:p>
        </p:txBody>
      </p:sp>
      <p:sp>
        <p:nvSpPr>
          <p:cNvPr id="4" name="Slide Number Placeholder 3"/>
          <p:cNvSpPr>
            <a:spLocks noGrp="1"/>
          </p:cNvSpPr>
          <p:nvPr>
            <p:ph type="sldNum" sz="quarter" idx="5"/>
          </p:nvPr>
        </p:nvSpPr>
        <p:spPr/>
        <p:txBody>
          <a:bodyPr/>
          <a:lstStyle/>
          <a:p>
            <a:fld id="{9696B37C-F3DC-9A44-842E-DCD30B87E157}" type="slidenum">
              <a:rPr lang="en-US" smtClean="0"/>
              <a:t>36</a:t>
            </a:fld>
            <a:endParaRPr lang="en-US"/>
          </a:p>
        </p:txBody>
      </p:sp>
    </p:spTree>
    <p:extLst>
      <p:ext uri="{BB962C8B-B14F-4D97-AF65-F5344CB8AC3E}">
        <p14:creationId xmlns:p14="http://schemas.microsoft.com/office/powerpoint/2010/main" val="958391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These are the steps we took to process the data. It was important to scale our data because of the we are focusing on the weekly sales of Walmart stores with range from the hundred thousands to millions. </a:t>
            </a:r>
          </a:p>
        </p:txBody>
      </p:sp>
      <p:sp>
        <p:nvSpPr>
          <p:cNvPr id="4" name="Slide Number Placeholder 3"/>
          <p:cNvSpPr>
            <a:spLocks noGrp="1"/>
          </p:cNvSpPr>
          <p:nvPr>
            <p:ph type="sldNum" sz="quarter" idx="5"/>
          </p:nvPr>
        </p:nvSpPr>
        <p:spPr/>
        <p:txBody>
          <a:bodyPr/>
          <a:lstStyle/>
          <a:p>
            <a:fld id="{9696B37C-F3DC-9A44-842E-DCD30B87E157}" type="slidenum">
              <a:rPr lang="en-US" smtClean="0"/>
              <a:t>3</a:t>
            </a:fld>
            <a:endParaRPr lang="en-US"/>
          </a:p>
        </p:txBody>
      </p:sp>
    </p:spTree>
    <p:extLst>
      <p:ext uri="{BB962C8B-B14F-4D97-AF65-F5344CB8AC3E}">
        <p14:creationId xmlns:p14="http://schemas.microsoft.com/office/powerpoint/2010/main" val="39654814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latin typeface="Calibri"/>
                <a:ea typeface="Calibri"/>
                <a:cs typeface="Calibri"/>
              </a:rPr>
              <a:t>You can see the </a:t>
            </a:r>
            <a:r>
              <a:rPr lang="en-US" err="1">
                <a:latin typeface="Calibri"/>
                <a:ea typeface="Calibri"/>
                <a:cs typeface="Calibri"/>
              </a:rPr>
              <a:t>ts</a:t>
            </a:r>
            <a:r>
              <a:rPr lang="en-US">
                <a:latin typeface="Calibri"/>
                <a:ea typeface="Calibri"/>
                <a:cs typeface="Calibri"/>
              </a:rPr>
              <a:t> weekly  observations ranging from 2010 to 2012 with holiday peaks in sales.</a:t>
            </a:r>
          </a:p>
        </p:txBody>
      </p:sp>
      <p:sp>
        <p:nvSpPr>
          <p:cNvPr id="4" name="Slide Number Placeholder 3"/>
          <p:cNvSpPr>
            <a:spLocks noGrp="1"/>
          </p:cNvSpPr>
          <p:nvPr>
            <p:ph type="sldNum" sz="quarter" idx="5"/>
          </p:nvPr>
        </p:nvSpPr>
        <p:spPr/>
        <p:txBody>
          <a:bodyPr/>
          <a:lstStyle/>
          <a:p>
            <a:fld id="{9696B37C-F3DC-9A44-842E-DCD30B87E157}" type="slidenum">
              <a:rPr lang="en-US" smtClean="0"/>
              <a:t>4</a:t>
            </a:fld>
            <a:endParaRPr lang="en-US"/>
          </a:p>
        </p:txBody>
      </p:sp>
    </p:spTree>
    <p:extLst>
      <p:ext uri="{BB962C8B-B14F-4D97-AF65-F5344CB8AC3E}">
        <p14:creationId xmlns:p14="http://schemas.microsoft.com/office/powerpoint/2010/main" val="318926101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 Realization: The sharp spikes and upward or downward trends suggest that the series is non-stationary (mean and variance are not constant over time).</a:t>
            </a:r>
          </a:p>
          <a:p>
            <a:r>
              <a:rPr lang="en-US"/>
              <a:t>- ACF: Strong correlations at lag 1 and lag 2, gradually decreasing, also indicating non-stationarity.</a:t>
            </a:r>
          </a:p>
          <a:p>
            <a:r>
              <a:rPr lang="en-US"/>
              <a:t>- Spectral Density: looks like we have three high peaks the first is the strongest and we see high peaks around period 12 (13/14)</a:t>
            </a:r>
          </a:p>
          <a:p>
            <a:r>
              <a:rPr lang="en-US"/>
              <a:t>- The next import periods are around 3 then 2...</a:t>
            </a:r>
          </a:p>
          <a:p>
            <a:r>
              <a:rPr lang="en-US"/>
              <a:t>- The overall behavior indicates that differencing might be required to stabilize the series.</a:t>
            </a:r>
            <a:br>
              <a:rPr lang="en-US">
                <a:latin typeface="Aptos"/>
                <a:ea typeface="Calibri"/>
                <a:cs typeface="Calibri"/>
              </a:rPr>
            </a:br>
            <a:r>
              <a:rPr lang="en-US">
                <a:latin typeface="Aptos"/>
                <a:ea typeface="Calibri"/>
                <a:cs typeface="Calibri"/>
              </a:rPr>
              <a:t>----------------------------------------------------</a:t>
            </a:r>
            <a:br>
              <a:rPr lang="en-US">
                <a:latin typeface="Aptos"/>
                <a:ea typeface="Calibri"/>
                <a:cs typeface="Calibri"/>
              </a:rPr>
            </a:br>
            <a:r>
              <a:rPr lang="en-US">
                <a:latin typeface="Calibri"/>
                <a:ea typeface="Calibri"/>
                <a:cs typeface="Calibri"/>
              </a:rPr>
              <a:t>How we found 1-B</a:t>
            </a:r>
            <a:endParaRPr lang="en-US"/>
          </a:p>
          <a:p>
            <a:r>
              <a:rPr lang="en-US"/>
              <a:t>Looking at the frequencies and spikes in the time series, we recognized a frequency of 52 and 12 in the TS </a:t>
            </a:r>
          </a:p>
          <a:p>
            <a:r>
              <a:rPr lang="en-US">
                <a:latin typeface="Calibri"/>
                <a:ea typeface="Calibri"/>
                <a:cs typeface="Calibri"/>
              </a:rPr>
              <a:t>How we came up with 52 and 12 for spec dens</a:t>
            </a:r>
          </a:p>
          <a:p>
            <a:endParaRPr lang="en-US">
              <a:latin typeface="Calibri"/>
              <a:ea typeface="Calibri"/>
              <a:cs typeface="Calibri"/>
            </a:endParaRPr>
          </a:p>
        </p:txBody>
      </p:sp>
      <p:sp>
        <p:nvSpPr>
          <p:cNvPr id="4" name="Slide Number Placeholder 3"/>
          <p:cNvSpPr>
            <a:spLocks noGrp="1"/>
          </p:cNvSpPr>
          <p:nvPr>
            <p:ph type="sldNum" sz="quarter" idx="5"/>
          </p:nvPr>
        </p:nvSpPr>
        <p:spPr/>
        <p:txBody>
          <a:bodyPr/>
          <a:lstStyle/>
          <a:p>
            <a:fld id="{9696B37C-F3DC-9A44-842E-DCD30B87E157}" type="slidenum">
              <a:rPr lang="en-US" smtClean="0"/>
              <a:t>5</a:t>
            </a:fld>
            <a:endParaRPr lang="en-US"/>
          </a:p>
        </p:txBody>
      </p:sp>
    </p:spTree>
    <p:extLst>
      <p:ext uri="{BB962C8B-B14F-4D97-AF65-F5344CB8AC3E}">
        <p14:creationId xmlns:p14="http://schemas.microsoft.com/office/powerpoint/2010/main" val="331914050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We also had the opportunity to use rolling window RMSE’s to compare some of the models we prepared for this project, however, we opted to use ASE’s only since the ASE metric can be applied universally.</a:t>
            </a:r>
          </a:p>
          <a:p>
            <a:r>
              <a:rPr lang="en-US"/>
              <a:t>As you can see, we prepared eight models overall but intend to present the 6 best performing models to you today. With that, I’ll pass it along to Lani who will dive into our best ARMA model.</a:t>
            </a:r>
          </a:p>
        </p:txBody>
      </p:sp>
      <p:sp>
        <p:nvSpPr>
          <p:cNvPr id="4" name="Slide Number Placeholder 3"/>
          <p:cNvSpPr>
            <a:spLocks noGrp="1"/>
          </p:cNvSpPr>
          <p:nvPr>
            <p:ph type="sldNum" sz="quarter" idx="5"/>
          </p:nvPr>
        </p:nvSpPr>
        <p:spPr/>
        <p:txBody>
          <a:bodyPr/>
          <a:lstStyle/>
          <a:p>
            <a:fld id="{9696B37C-F3DC-9A44-842E-DCD30B87E157}" type="slidenum">
              <a:rPr lang="en-US" smtClean="0"/>
              <a:t>7</a:t>
            </a:fld>
            <a:endParaRPr lang="en-US"/>
          </a:p>
        </p:txBody>
      </p:sp>
    </p:spTree>
    <p:extLst>
      <p:ext uri="{BB962C8B-B14F-4D97-AF65-F5344CB8AC3E}">
        <p14:creationId xmlns:p14="http://schemas.microsoft.com/office/powerpoint/2010/main" val="6335750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80646E-3AD4-F72F-421A-A25ED07829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6D8341-227C-1F85-DCA4-677E8F46B3C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9B6E4-8AA4-3329-C061-C6182E333150}"/>
              </a:ext>
            </a:extLst>
          </p:cNvPr>
          <p:cNvSpPr>
            <a:spLocks noGrp="1"/>
          </p:cNvSpPr>
          <p:nvPr>
            <p:ph type="body" idx="1"/>
          </p:nvPr>
        </p:nvSpPr>
        <p:spPr/>
        <p:txBody>
          <a:bodyPr/>
          <a:lstStyle/>
          <a:p>
            <a:r>
              <a:rPr lang="en-US"/>
              <a:t>We could have taken advantage of the different lags observed in these ACF plots but our content knowledge of the effect of Holidays on sales led us to decide to lag every variable by 1. </a:t>
            </a:r>
          </a:p>
          <a:p>
            <a:endParaRPr lang="en-US"/>
          </a:p>
          <a:p>
            <a:endParaRPr lang="en-US"/>
          </a:p>
        </p:txBody>
      </p:sp>
      <p:sp>
        <p:nvSpPr>
          <p:cNvPr id="4" name="Slide Number Placeholder 3">
            <a:extLst>
              <a:ext uri="{FF2B5EF4-FFF2-40B4-BE49-F238E27FC236}">
                <a16:creationId xmlns:a16="http://schemas.microsoft.com/office/drawing/2014/main" id="{AA16BB3D-A5B6-D66C-6072-5EA399149FBF}"/>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6B37C-F3DC-9A44-842E-DCD30B87E15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59772346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8A5C19-4662-C46B-E403-D371FC0672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CABA12-E269-5316-8BB1-A3278149E9B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E73136-C0EF-7413-54AB-DA00384DD4FA}"/>
              </a:ext>
            </a:extLst>
          </p:cNvPr>
          <p:cNvSpPr>
            <a:spLocks noGrp="1"/>
          </p:cNvSpPr>
          <p:nvPr>
            <p:ph type="body" idx="1"/>
          </p:nvPr>
        </p:nvSpPr>
        <p:spPr/>
        <p:txBody>
          <a:bodyPr/>
          <a:lstStyle/>
          <a:p>
            <a:r>
              <a:rPr lang="en-US"/>
              <a:t>After fitting a regression model on scaled data, we  </a:t>
            </a:r>
            <a:r>
              <a:rPr lang="en-US" err="1"/>
              <a:t>stationarized</a:t>
            </a:r>
            <a:r>
              <a:rPr lang="en-US"/>
              <a:t> the residuals using a seasonal difference of 52, and we ran AIC which recommended an order of 1,1,0  and returned an improved plots. </a:t>
            </a:r>
          </a:p>
        </p:txBody>
      </p:sp>
      <p:sp>
        <p:nvSpPr>
          <p:cNvPr id="4" name="Slide Number Placeholder 3">
            <a:extLst>
              <a:ext uri="{FF2B5EF4-FFF2-40B4-BE49-F238E27FC236}">
                <a16:creationId xmlns:a16="http://schemas.microsoft.com/office/drawing/2014/main" id="{25C62F44-ACDB-88AC-044B-DC3705FB64B3}"/>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6B37C-F3DC-9A44-842E-DCD30B87E15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8817655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816DD69-364A-C86D-A693-DA4ACBDDED5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0DCA85F-084F-4AE3-A974-D229A72FF3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B8A7560-6442-68BD-B82A-C492D1B6692B}"/>
              </a:ext>
            </a:extLst>
          </p:cNvPr>
          <p:cNvSpPr>
            <a:spLocks noGrp="1"/>
          </p:cNvSpPr>
          <p:nvPr>
            <p:ph type="body" idx="1"/>
          </p:nvPr>
        </p:nvSpPr>
        <p:spPr/>
        <p:txBody>
          <a:bodyPr/>
          <a:lstStyle/>
          <a:p>
            <a:r>
              <a:rPr lang="en-US"/>
              <a:t>We then moved on to forecasting. Despite the low ASE, the forecasts don’t line up which can be seen with the comparison of ACF and spectral densities.</a:t>
            </a:r>
          </a:p>
        </p:txBody>
      </p:sp>
      <p:sp>
        <p:nvSpPr>
          <p:cNvPr id="4" name="Slide Number Placeholder 3">
            <a:extLst>
              <a:ext uri="{FF2B5EF4-FFF2-40B4-BE49-F238E27FC236}">
                <a16:creationId xmlns:a16="http://schemas.microsoft.com/office/drawing/2014/main" id="{0FE1C1CB-4012-28FB-ABB3-B71844B3E29A}"/>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9696B37C-F3DC-9A44-842E-DCD30B87E157}"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237121393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103AA6C1-0D4C-EE82-03A3-81C79CB4C5B0}"/>
              </a:ext>
            </a:extLst>
          </p:cNvPr>
          <p:cNvSpPr>
            <a:spLocks noGrp="1"/>
          </p:cNvSpPr>
          <p:nvPr>
            <p:ph type="pic" sz="quarter" idx="10"/>
          </p:nvPr>
        </p:nvSpPr>
        <p:spPr>
          <a:xfrm>
            <a:off x="942975" y="1681163"/>
            <a:ext cx="3371849" cy="2614613"/>
          </a:xfrm>
          <a:custGeom>
            <a:avLst/>
            <a:gdLst>
              <a:gd name="connsiteX0" fmla="*/ 0 w 3371849"/>
              <a:gd name="connsiteY0" fmla="*/ 0 h 2614613"/>
              <a:gd name="connsiteX1" fmla="*/ 3371849 w 3371849"/>
              <a:gd name="connsiteY1" fmla="*/ 0 h 2614613"/>
              <a:gd name="connsiteX2" fmla="*/ 3371849 w 3371849"/>
              <a:gd name="connsiteY2" fmla="*/ 2614613 h 2614613"/>
              <a:gd name="connsiteX3" fmla="*/ 0 w 3371849"/>
              <a:gd name="connsiteY3" fmla="*/ 2614613 h 2614613"/>
            </a:gdLst>
            <a:ahLst/>
            <a:cxnLst>
              <a:cxn ang="0">
                <a:pos x="connsiteX0" y="connsiteY0"/>
              </a:cxn>
              <a:cxn ang="0">
                <a:pos x="connsiteX1" y="connsiteY1"/>
              </a:cxn>
              <a:cxn ang="0">
                <a:pos x="connsiteX2" y="connsiteY2"/>
              </a:cxn>
              <a:cxn ang="0">
                <a:pos x="connsiteX3" y="connsiteY3"/>
              </a:cxn>
            </a:cxnLst>
            <a:rect l="l" t="t" r="r" b="b"/>
            <a:pathLst>
              <a:path w="3371849" h="2614613">
                <a:moveTo>
                  <a:pt x="0" y="0"/>
                </a:moveTo>
                <a:lnTo>
                  <a:pt x="3371849" y="0"/>
                </a:lnTo>
                <a:lnTo>
                  <a:pt x="3371849" y="2614613"/>
                </a:lnTo>
                <a:lnTo>
                  <a:pt x="0" y="2614613"/>
                </a:lnTo>
                <a:close/>
              </a:path>
            </a:pathLst>
          </a:custGeom>
        </p:spPr>
        <p:txBody>
          <a:bodyPr wrap="square">
            <a:noAutofit/>
          </a:bodyPr>
          <a:lstStyle/>
          <a:p>
            <a:endParaRPr lang="en-IN"/>
          </a:p>
        </p:txBody>
      </p:sp>
      <p:sp>
        <p:nvSpPr>
          <p:cNvPr id="13" name="Picture Placeholder 12">
            <a:extLst>
              <a:ext uri="{FF2B5EF4-FFF2-40B4-BE49-F238E27FC236}">
                <a16:creationId xmlns:a16="http://schemas.microsoft.com/office/drawing/2014/main" id="{F57131F8-8923-A235-B865-F2BCDCFB58A8}"/>
              </a:ext>
            </a:extLst>
          </p:cNvPr>
          <p:cNvSpPr>
            <a:spLocks noGrp="1"/>
          </p:cNvSpPr>
          <p:nvPr>
            <p:ph type="pic" sz="quarter" idx="11"/>
          </p:nvPr>
        </p:nvSpPr>
        <p:spPr>
          <a:xfrm>
            <a:off x="4629150" y="1681163"/>
            <a:ext cx="3371849" cy="2614613"/>
          </a:xfrm>
          <a:custGeom>
            <a:avLst/>
            <a:gdLst>
              <a:gd name="connsiteX0" fmla="*/ 0 w 3371849"/>
              <a:gd name="connsiteY0" fmla="*/ 0 h 2614613"/>
              <a:gd name="connsiteX1" fmla="*/ 3371849 w 3371849"/>
              <a:gd name="connsiteY1" fmla="*/ 0 h 2614613"/>
              <a:gd name="connsiteX2" fmla="*/ 3371849 w 3371849"/>
              <a:gd name="connsiteY2" fmla="*/ 2614613 h 2614613"/>
              <a:gd name="connsiteX3" fmla="*/ 0 w 3371849"/>
              <a:gd name="connsiteY3" fmla="*/ 2614613 h 2614613"/>
            </a:gdLst>
            <a:ahLst/>
            <a:cxnLst>
              <a:cxn ang="0">
                <a:pos x="connsiteX0" y="connsiteY0"/>
              </a:cxn>
              <a:cxn ang="0">
                <a:pos x="connsiteX1" y="connsiteY1"/>
              </a:cxn>
              <a:cxn ang="0">
                <a:pos x="connsiteX2" y="connsiteY2"/>
              </a:cxn>
              <a:cxn ang="0">
                <a:pos x="connsiteX3" y="connsiteY3"/>
              </a:cxn>
            </a:cxnLst>
            <a:rect l="l" t="t" r="r" b="b"/>
            <a:pathLst>
              <a:path w="3371849" h="2614613">
                <a:moveTo>
                  <a:pt x="0" y="0"/>
                </a:moveTo>
                <a:lnTo>
                  <a:pt x="3371849" y="0"/>
                </a:lnTo>
                <a:lnTo>
                  <a:pt x="3371849" y="2614613"/>
                </a:lnTo>
                <a:lnTo>
                  <a:pt x="0" y="2614613"/>
                </a:lnTo>
                <a:close/>
              </a:path>
            </a:pathLst>
          </a:custGeom>
        </p:spPr>
        <p:txBody>
          <a:bodyPr wrap="square">
            <a:noAutofit/>
          </a:bodyPr>
          <a:lstStyle/>
          <a:p>
            <a:endParaRPr lang="en-IN"/>
          </a:p>
        </p:txBody>
      </p:sp>
    </p:spTree>
    <p:extLst>
      <p:ext uri="{BB962C8B-B14F-4D97-AF65-F5344CB8AC3E}">
        <p14:creationId xmlns:p14="http://schemas.microsoft.com/office/powerpoint/2010/main" val="216606390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obj">
  <p:cSld name="1_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46A83-9487-4EB6-8CB2-AD4C3EF5A595}"/>
              </a:ext>
            </a:extLst>
          </p:cNvPr>
          <p:cNvSpPr>
            <a:spLocks noGrp="1"/>
          </p:cNvSpPr>
          <p:nvPr>
            <p:ph type="title"/>
          </p:nvPr>
        </p:nvSpPr>
        <p:spPr/>
        <p:txBody>
          <a:bodyPr/>
          <a:lstStyle/>
          <a:p>
            <a:r>
              <a:rPr lang="en-US"/>
              <a:t>Click to edit Master title style</a:t>
            </a:r>
            <a:endParaRPr lang="en-GB"/>
          </a:p>
        </p:txBody>
      </p:sp>
      <p:sp>
        <p:nvSpPr>
          <p:cNvPr id="3" name="Content Placeholder 2">
            <a:extLst>
              <a:ext uri="{FF2B5EF4-FFF2-40B4-BE49-F238E27FC236}">
                <a16:creationId xmlns:a16="http://schemas.microsoft.com/office/drawing/2014/main" id="{6C838ED3-0025-4F7A-9267-31DD264D01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Date Placeholder 3">
            <a:extLst>
              <a:ext uri="{FF2B5EF4-FFF2-40B4-BE49-F238E27FC236}">
                <a16:creationId xmlns:a16="http://schemas.microsoft.com/office/drawing/2014/main" id="{86E56656-4618-462B-BCB7-04789B8C950B}"/>
              </a:ext>
            </a:extLst>
          </p:cNvPr>
          <p:cNvSpPr>
            <a:spLocks noGrp="1"/>
          </p:cNvSpPr>
          <p:nvPr>
            <p:ph type="dt" sz="half" idx="10"/>
          </p:nvPr>
        </p:nvSpPr>
        <p:spPr/>
        <p:txBody>
          <a:bodyPr/>
          <a:lstStyle/>
          <a:p>
            <a:fld id="{7EBE7F2F-AABE-4892-8D4C-C67BF5CA2C98}" type="datetimeFigureOut">
              <a:rPr lang="en-GB" smtClean="0"/>
              <a:t>08/12/2024</a:t>
            </a:fld>
            <a:endParaRPr lang="en-GB"/>
          </a:p>
        </p:txBody>
      </p:sp>
      <p:sp>
        <p:nvSpPr>
          <p:cNvPr id="5" name="Footer Placeholder 4">
            <a:extLst>
              <a:ext uri="{FF2B5EF4-FFF2-40B4-BE49-F238E27FC236}">
                <a16:creationId xmlns:a16="http://schemas.microsoft.com/office/drawing/2014/main" id="{86046534-FB55-49CF-A2B6-E853082275FE}"/>
              </a:ext>
            </a:extLst>
          </p:cNvPr>
          <p:cNvSpPr>
            <a:spLocks noGrp="1"/>
          </p:cNvSpPr>
          <p:nvPr>
            <p:ph type="ftr" sz="quarter" idx="11"/>
          </p:nvPr>
        </p:nvSpPr>
        <p:spPr/>
        <p:txBody>
          <a:bodyPr/>
          <a:lstStyle/>
          <a:p>
            <a:endParaRPr lang="en-GB"/>
          </a:p>
        </p:txBody>
      </p:sp>
      <p:sp>
        <p:nvSpPr>
          <p:cNvPr id="6" name="Slide Number Placeholder 5">
            <a:extLst>
              <a:ext uri="{FF2B5EF4-FFF2-40B4-BE49-F238E27FC236}">
                <a16:creationId xmlns:a16="http://schemas.microsoft.com/office/drawing/2014/main" id="{9CB60703-50BB-4E5C-A126-DEF6F814866A}"/>
              </a:ext>
            </a:extLst>
          </p:cNvPr>
          <p:cNvSpPr>
            <a:spLocks noGrp="1"/>
          </p:cNvSpPr>
          <p:nvPr>
            <p:ph type="sldNum" sz="quarter" idx="12"/>
          </p:nvPr>
        </p:nvSpPr>
        <p:spPr/>
        <p:txBody>
          <a:bodyPr/>
          <a:lstStyle/>
          <a:p>
            <a:fld id="{20B63F60-ACF9-4F7B-8317-B93A3EF12787}" type="slidenum">
              <a:rPr lang="en-GB" smtClean="0"/>
              <a:t>‹#›</a:t>
            </a:fld>
            <a:endParaRPr lang="en-GB"/>
          </a:p>
        </p:txBody>
      </p:sp>
    </p:spTree>
    <p:extLst>
      <p:ext uri="{BB962C8B-B14F-4D97-AF65-F5344CB8AC3E}">
        <p14:creationId xmlns:p14="http://schemas.microsoft.com/office/powerpoint/2010/main" val="326577171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13" name="Picture Placeholder 12">
            <a:extLst>
              <a:ext uri="{FF2B5EF4-FFF2-40B4-BE49-F238E27FC236}">
                <a16:creationId xmlns:a16="http://schemas.microsoft.com/office/drawing/2014/main" id="{56DDA148-8E7C-CF56-07E4-A89A62101969}"/>
              </a:ext>
            </a:extLst>
          </p:cNvPr>
          <p:cNvSpPr>
            <a:spLocks noGrp="1"/>
          </p:cNvSpPr>
          <p:nvPr>
            <p:ph type="pic" sz="quarter" idx="10"/>
          </p:nvPr>
        </p:nvSpPr>
        <p:spPr>
          <a:xfrm>
            <a:off x="0" y="3429000"/>
            <a:ext cx="3543299" cy="3429000"/>
          </a:xfrm>
          <a:custGeom>
            <a:avLst/>
            <a:gdLst>
              <a:gd name="connsiteX0" fmla="*/ 0 w 3543299"/>
              <a:gd name="connsiteY0" fmla="*/ 0 h 3429000"/>
              <a:gd name="connsiteX1" fmla="*/ 3543299 w 3543299"/>
              <a:gd name="connsiteY1" fmla="*/ 0 h 3429000"/>
              <a:gd name="connsiteX2" fmla="*/ 3543299 w 3543299"/>
              <a:gd name="connsiteY2" fmla="*/ 3429000 h 3429000"/>
              <a:gd name="connsiteX3" fmla="*/ 0 w 3543299"/>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543299" h="3429000">
                <a:moveTo>
                  <a:pt x="0" y="0"/>
                </a:moveTo>
                <a:lnTo>
                  <a:pt x="3543299" y="0"/>
                </a:lnTo>
                <a:lnTo>
                  <a:pt x="3543299" y="3429000"/>
                </a:lnTo>
                <a:lnTo>
                  <a:pt x="0" y="3429000"/>
                </a:lnTo>
                <a:close/>
              </a:path>
            </a:pathLst>
          </a:custGeom>
        </p:spPr>
        <p:txBody>
          <a:bodyPr wrap="square">
            <a:noAutofit/>
          </a:bodyPr>
          <a:lstStyle/>
          <a:p>
            <a:endParaRPr lang="en-IN"/>
          </a:p>
        </p:txBody>
      </p:sp>
      <p:sp>
        <p:nvSpPr>
          <p:cNvPr id="14" name="Picture Placeholder 13">
            <a:extLst>
              <a:ext uri="{FF2B5EF4-FFF2-40B4-BE49-F238E27FC236}">
                <a16:creationId xmlns:a16="http://schemas.microsoft.com/office/drawing/2014/main" id="{6520CF20-2428-F80D-5702-E0C842F3FE3F}"/>
              </a:ext>
            </a:extLst>
          </p:cNvPr>
          <p:cNvSpPr>
            <a:spLocks noGrp="1"/>
          </p:cNvSpPr>
          <p:nvPr>
            <p:ph type="pic" sz="quarter" idx="11"/>
          </p:nvPr>
        </p:nvSpPr>
        <p:spPr>
          <a:xfrm>
            <a:off x="8647956" y="0"/>
            <a:ext cx="3543299" cy="3429000"/>
          </a:xfrm>
          <a:custGeom>
            <a:avLst/>
            <a:gdLst>
              <a:gd name="connsiteX0" fmla="*/ 0 w 3543299"/>
              <a:gd name="connsiteY0" fmla="*/ 0 h 3429000"/>
              <a:gd name="connsiteX1" fmla="*/ 3543299 w 3543299"/>
              <a:gd name="connsiteY1" fmla="*/ 0 h 3429000"/>
              <a:gd name="connsiteX2" fmla="*/ 3543299 w 3543299"/>
              <a:gd name="connsiteY2" fmla="*/ 3429000 h 3429000"/>
              <a:gd name="connsiteX3" fmla="*/ 0 w 3543299"/>
              <a:gd name="connsiteY3" fmla="*/ 3429000 h 3429000"/>
            </a:gdLst>
            <a:ahLst/>
            <a:cxnLst>
              <a:cxn ang="0">
                <a:pos x="connsiteX0" y="connsiteY0"/>
              </a:cxn>
              <a:cxn ang="0">
                <a:pos x="connsiteX1" y="connsiteY1"/>
              </a:cxn>
              <a:cxn ang="0">
                <a:pos x="connsiteX2" y="connsiteY2"/>
              </a:cxn>
              <a:cxn ang="0">
                <a:pos x="connsiteX3" y="connsiteY3"/>
              </a:cxn>
            </a:cxnLst>
            <a:rect l="l" t="t" r="r" b="b"/>
            <a:pathLst>
              <a:path w="3543299" h="3429000">
                <a:moveTo>
                  <a:pt x="0" y="0"/>
                </a:moveTo>
                <a:lnTo>
                  <a:pt x="3543299" y="0"/>
                </a:lnTo>
                <a:lnTo>
                  <a:pt x="3543299" y="3429000"/>
                </a:lnTo>
                <a:lnTo>
                  <a:pt x="0" y="3429000"/>
                </a:lnTo>
                <a:close/>
              </a:path>
            </a:pathLst>
          </a:custGeom>
        </p:spPr>
        <p:txBody>
          <a:bodyPr wrap="square">
            <a:noAutofit/>
          </a:bodyPr>
          <a:lstStyle/>
          <a:p>
            <a:endParaRPr lang="en-IN"/>
          </a:p>
        </p:txBody>
      </p:sp>
    </p:spTree>
    <p:extLst>
      <p:ext uri="{BB962C8B-B14F-4D97-AF65-F5344CB8AC3E}">
        <p14:creationId xmlns:p14="http://schemas.microsoft.com/office/powerpoint/2010/main" val="4143889539"/>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96B90BDE-82F3-0264-4DD5-E468B81C8EC9}"/>
              </a:ext>
            </a:extLst>
          </p:cNvPr>
          <p:cNvSpPr>
            <a:spLocks noGrp="1"/>
          </p:cNvSpPr>
          <p:nvPr>
            <p:ph type="pic" sz="quarter" idx="10"/>
          </p:nvPr>
        </p:nvSpPr>
        <p:spPr>
          <a:xfrm>
            <a:off x="5605462" y="2576993"/>
            <a:ext cx="2765425" cy="3792538"/>
          </a:xfrm>
          <a:custGeom>
            <a:avLst/>
            <a:gdLst>
              <a:gd name="connsiteX0" fmla="*/ 0 w 2765425"/>
              <a:gd name="connsiteY0" fmla="*/ 0 h 3792538"/>
              <a:gd name="connsiteX1" fmla="*/ 2765425 w 2765425"/>
              <a:gd name="connsiteY1" fmla="*/ 0 h 3792538"/>
              <a:gd name="connsiteX2" fmla="*/ 2765425 w 2765425"/>
              <a:gd name="connsiteY2" fmla="*/ 3792538 h 3792538"/>
              <a:gd name="connsiteX3" fmla="*/ 0 w 2765425"/>
              <a:gd name="connsiteY3" fmla="*/ 3792538 h 3792538"/>
            </a:gdLst>
            <a:ahLst/>
            <a:cxnLst>
              <a:cxn ang="0">
                <a:pos x="connsiteX0" y="connsiteY0"/>
              </a:cxn>
              <a:cxn ang="0">
                <a:pos x="connsiteX1" y="connsiteY1"/>
              </a:cxn>
              <a:cxn ang="0">
                <a:pos x="connsiteX2" y="connsiteY2"/>
              </a:cxn>
              <a:cxn ang="0">
                <a:pos x="connsiteX3" y="connsiteY3"/>
              </a:cxn>
            </a:cxnLst>
            <a:rect l="l" t="t" r="r" b="b"/>
            <a:pathLst>
              <a:path w="2765425" h="3792538">
                <a:moveTo>
                  <a:pt x="0" y="0"/>
                </a:moveTo>
                <a:lnTo>
                  <a:pt x="2765425" y="0"/>
                </a:lnTo>
                <a:lnTo>
                  <a:pt x="2765425" y="3792538"/>
                </a:lnTo>
                <a:lnTo>
                  <a:pt x="0" y="3792538"/>
                </a:lnTo>
                <a:close/>
              </a:path>
            </a:pathLst>
          </a:custGeom>
        </p:spPr>
        <p:txBody>
          <a:bodyPr wrap="square">
            <a:noAutofit/>
          </a:bodyPr>
          <a:lstStyle/>
          <a:p>
            <a:endParaRPr lang="en-IN"/>
          </a:p>
        </p:txBody>
      </p:sp>
      <p:sp>
        <p:nvSpPr>
          <p:cNvPr id="18" name="Picture Placeholder 17">
            <a:extLst>
              <a:ext uri="{FF2B5EF4-FFF2-40B4-BE49-F238E27FC236}">
                <a16:creationId xmlns:a16="http://schemas.microsoft.com/office/drawing/2014/main" id="{AADD4239-2D17-2CE2-0E45-A739A6AE2833}"/>
              </a:ext>
            </a:extLst>
          </p:cNvPr>
          <p:cNvSpPr>
            <a:spLocks noGrp="1"/>
          </p:cNvSpPr>
          <p:nvPr>
            <p:ph type="pic" sz="quarter" idx="11"/>
          </p:nvPr>
        </p:nvSpPr>
        <p:spPr>
          <a:xfrm>
            <a:off x="8783637" y="2576993"/>
            <a:ext cx="2765425" cy="3792538"/>
          </a:xfrm>
          <a:custGeom>
            <a:avLst/>
            <a:gdLst>
              <a:gd name="connsiteX0" fmla="*/ 0 w 2765425"/>
              <a:gd name="connsiteY0" fmla="*/ 0 h 3792538"/>
              <a:gd name="connsiteX1" fmla="*/ 2765425 w 2765425"/>
              <a:gd name="connsiteY1" fmla="*/ 0 h 3792538"/>
              <a:gd name="connsiteX2" fmla="*/ 2765425 w 2765425"/>
              <a:gd name="connsiteY2" fmla="*/ 3792538 h 3792538"/>
              <a:gd name="connsiteX3" fmla="*/ 0 w 2765425"/>
              <a:gd name="connsiteY3" fmla="*/ 3792538 h 3792538"/>
            </a:gdLst>
            <a:ahLst/>
            <a:cxnLst>
              <a:cxn ang="0">
                <a:pos x="connsiteX0" y="connsiteY0"/>
              </a:cxn>
              <a:cxn ang="0">
                <a:pos x="connsiteX1" y="connsiteY1"/>
              </a:cxn>
              <a:cxn ang="0">
                <a:pos x="connsiteX2" y="connsiteY2"/>
              </a:cxn>
              <a:cxn ang="0">
                <a:pos x="connsiteX3" y="connsiteY3"/>
              </a:cxn>
            </a:cxnLst>
            <a:rect l="l" t="t" r="r" b="b"/>
            <a:pathLst>
              <a:path w="2765425" h="3792538">
                <a:moveTo>
                  <a:pt x="0" y="0"/>
                </a:moveTo>
                <a:lnTo>
                  <a:pt x="2765425" y="0"/>
                </a:lnTo>
                <a:lnTo>
                  <a:pt x="2765425" y="3792538"/>
                </a:lnTo>
                <a:lnTo>
                  <a:pt x="0" y="3792538"/>
                </a:lnTo>
                <a:close/>
              </a:path>
            </a:pathLst>
          </a:custGeom>
        </p:spPr>
        <p:txBody>
          <a:bodyPr wrap="square">
            <a:noAutofit/>
          </a:bodyPr>
          <a:lstStyle/>
          <a:p>
            <a:endParaRPr lang="en-IN"/>
          </a:p>
        </p:txBody>
      </p:sp>
      <p:sp>
        <p:nvSpPr>
          <p:cNvPr id="19" name="Picture Placeholder 18">
            <a:extLst>
              <a:ext uri="{FF2B5EF4-FFF2-40B4-BE49-F238E27FC236}">
                <a16:creationId xmlns:a16="http://schemas.microsoft.com/office/drawing/2014/main" id="{2EE444BF-0DA9-B077-248C-37D93D609602}"/>
              </a:ext>
            </a:extLst>
          </p:cNvPr>
          <p:cNvSpPr>
            <a:spLocks noGrp="1"/>
          </p:cNvSpPr>
          <p:nvPr>
            <p:ph type="pic" sz="quarter" idx="12"/>
          </p:nvPr>
        </p:nvSpPr>
        <p:spPr>
          <a:xfrm>
            <a:off x="8783637" y="476250"/>
            <a:ext cx="2765425" cy="1908488"/>
          </a:xfrm>
          <a:custGeom>
            <a:avLst/>
            <a:gdLst>
              <a:gd name="connsiteX0" fmla="*/ 0 w 2765425"/>
              <a:gd name="connsiteY0" fmla="*/ 0 h 1908488"/>
              <a:gd name="connsiteX1" fmla="*/ 2765425 w 2765425"/>
              <a:gd name="connsiteY1" fmla="*/ 0 h 1908488"/>
              <a:gd name="connsiteX2" fmla="*/ 2765425 w 2765425"/>
              <a:gd name="connsiteY2" fmla="*/ 1908488 h 1908488"/>
              <a:gd name="connsiteX3" fmla="*/ 0 w 2765425"/>
              <a:gd name="connsiteY3" fmla="*/ 1908488 h 1908488"/>
            </a:gdLst>
            <a:ahLst/>
            <a:cxnLst>
              <a:cxn ang="0">
                <a:pos x="connsiteX0" y="connsiteY0"/>
              </a:cxn>
              <a:cxn ang="0">
                <a:pos x="connsiteX1" y="connsiteY1"/>
              </a:cxn>
              <a:cxn ang="0">
                <a:pos x="connsiteX2" y="connsiteY2"/>
              </a:cxn>
              <a:cxn ang="0">
                <a:pos x="connsiteX3" y="connsiteY3"/>
              </a:cxn>
            </a:cxnLst>
            <a:rect l="l" t="t" r="r" b="b"/>
            <a:pathLst>
              <a:path w="2765425" h="1908488">
                <a:moveTo>
                  <a:pt x="0" y="0"/>
                </a:moveTo>
                <a:lnTo>
                  <a:pt x="2765425" y="0"/>
                </a:lnTo>
                <a:lnTo>
                  <a:pt x="2765425" y="1908488"/>
                </a:lnTo>
                <a:lnTo>
                  <a:pt x="0" y="1908488"/>
                </a:lnTo>
                <a:close/>
              </a:path>
            </a:pathLst>
          </a:custGeom>
        </p:spPr>
        <p:txBody>
          <a:bodyPr wrap="square">
            <a:noAutofit/>
          </a:bodyPr>
          <a:lstStyle/>
          <a:p>
            <a:endParaRPr lang="en-IN"/>
          </a:p>
        </p:txBody>
      </p:sp>
    </p:spTree>
    <p:extLst>
      <p:ext uri="{BB962C8B-B14F-4D97-AF65-F5344CB8AC3E}">
        <p14:creationId xmlns:p14="http://schemas.microsoft.com/office/powerpoint/2010/main" val="1192180808"/>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9" name="Picture Placeholder 8">
            <a:extLst>
              <a:ext uri="{FF2B5EF4-FFF2-40B4-BE49-F238E27FC236}">
                <a16:creationId xmlns:a16="http://schemas.microsoft.com/office/drawing/2014/main" id="{51DEA75E-6FCB-D0E5-32A9-6B84C14BCF90}"/>
              </a:ext>
            </a:extLst>
          </p:cNvPr>
          <p:cNvSpPr>
            <a:spLocks noGrp="1"/>
          </p:cNvSpPr>
          <p:nvPr>
            <p:ph type="pic" sz="quarter" idx="10"/>
          </p:nvPr>
        </p:nvSpPr>
        <p:spPr>
          <a:xfrm>
            <a:off x="1" y="0"/>
            <a:ext cx="2765425" cy="6858000"/>
          </a:xfrm>
          <a:custGeom>
            <a:avLst/>
            <a:gdLst>
              <a:gd name="connsiteX0" fmla="*/ 0 w 2765425"/>
              <a:gd name="connsiteY0" fmla="*/ 0 h 6858000"/>
              <a:gd name="connsiteX1" fmla="*/ 2765425 w 2765425"/>
              <a:gd name="connsiteY1" fmla="*/ 0 h 6858000"/>
              <a:gd name="connsiteX2" fmla="*/ 2765425 w 2765425"/>
              <a:gd name="connsiteY2" fmla="*/ 6858000 h 6858000"/>
              <a:gd name="connsiteX3" fmla="*/ 0 w 2765425"/>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2765425" h="6858000">
                <a:moveTo>
                  <a:pt x="0" y="0"/>
                </a:moveTo>
                <a:lnTo>
                  <a:pt x="2765425" y="0"/>
                </a:lnTo>
                <a:lnTo>
                  <a:pt x="2765425" y="6858000"/>
                </a:lnTo>
                <a:lnTo>
                  <a:pt x="0" y="6858000"/>
                </a:lnTo>
                <a:close/>
              </a:path>
            </a:pathLst>
          </a:custGeom>
        </p:spPr>
        <p:txBody>
          <a:bodyPr wrap="square">
            <a:noAutofit/>
          </a:bodyPr>
          <a:lstStyle/>
          <a:p>
            <a:endParaRPr lang="en-IN"/>
          </a:p>
        </p:txBody>
      </p:sp>
    </p:spTree>
    <p:extLst>
      <p:ext uri="{BB962C8B-B14F-4D97-AF65-F5344CB8AC3E}">
        <p14:creationId xmlns:p14="http://schemas.microsoft.com/office/powerpoint/2010/main" val="1366855272"/>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699BF92-7A7C-4058-BB24-D42AFCB84E5C}"/>
              </a:ext>
            </a:extLst>
          </p:cNvPr>
          <p:cNvSpPr>
            <a:spLocks noGrp="1"/>
          </p:cNvSpPr>
          <p:nvPr>
            <p:ph type="dt" sz="half" idx="10"/>
          </p:nvPr>
        </p:nvSpPr>
        <p:spPr/>
        <p:txBody>
          <a:bodyPr/>
          <a:lstStyle/>
          <a:p>
            <a:fld id="{98B8ED53-04B1-4CE0-9945-0D8638B42437}" type="datetimeFigureOut">
              <a:rPr lang="en-IN" smtClean="0"/>
              <a:t>08-12-2024</a:t>
            </a:fld>
            <a:endParaRPr lang="en-IN"/>
          </a:p>
        </p:txBody>
      </p:sp>
      <p:sp>
        <p:nvSpPr>
          <p:cNvPr id="3" name="Footer Placeholder 2">
            <a:extLst>
              <a:ext uri="{FF2B5EF4-FFF2-40B4-BE49-F238E27FC236}">
                <a16:creationId xmlns:a16="http://schemas.microsoft.com/office/drawing/2014/main" id="{16EE9ABA-2B03-4C5B-9270-EC42625F7A73}"/>
              </a:ext>
            </a:extLst>
          </p:cNvPr>
          <p:cNvSpPr>
            <a:spLocks noGrp="1"/>
          </p:cNvSpPr>
          <p:nvPr>
            <p:ph type="ftr" sz="quarter" idx="11"/>
          </p:nvPr>
        </p:nvSpPr>
        <p:spPr/>
        <p:txBody>
          <a:bodyPr/>
          <a:lstStyle/>
          <a:p>
            <a:endParaRPr lang="en-IN"/>
          </a:p>
        </p:txBody>
      </p:sp>
      <p:sp>
        <p:nvSpPr>
          <p:cNvPr id="4" name="Slide Number Placeholder 3">
            <a:extLst>
              <a:ext uri="{FF2B5EF4-FFF2-40B4-BE49-F238E27FC236}">
                <a16:creationId xmlns:a16="http://schemas.microsoft.com/office/drawing/2014/main" id="{72C01FDB-556A-4B27-A9A9-18EAB9D1794A}"/>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5315100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7EDFD6-00C6-482F-B7A6-347043469A4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Content Placeholder 2">
            <a:extLst>
              <a:ext uri="{FF2B5EF4-FFF2-40B4-BE49-F238E27FC236}">
                <a16:creationId xmlns:a16="http://schemas.microsoft.com/office/drawing/2014/main" id="{16B38055-61A4-4A30-A0D2-3A0A2F0620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Text Placeholder 3">
            <a:extLst>
              <a:ext uri="{FF2B5EF4-FFF2-40B4-BE49-F238E27FC236}">
                <a16:creationId xmlns:a16="http://schemas.microsoft.com/office/drawing/2014/main" id="{818B1B23-E579-4666-AEBE-62A3489D0B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0E89FB2-B9BA-4C64-A3CC-7491909E4473}"/>
              </a:ext>
            </a:extLst>
          </p:cNvPr>
          <p:cNvSpPr>
            <a:spLocks noGrp="1"/>
          </p:cNvSpPr>
          <p:nvPr>
            <p:ph type="dt" sz="half" idx="10"/>
          </p:nvPr>
        </p:nvSpPr>
        <p:spPr/>
        <p:txBody>
          <a:bodyPr/>
          <a:lstStyle/>
          <a:p>
            <a:fld id="{98B8ED53-04B1-4CE0-9945-0D8638B42437}" type="datetimeFigureOut">
              <a:rPr lang="en-IN" smtClean="0"/>
              <a:t>08-12-2024</a:t>
            </a:fld>
            <a:endParaRPr lang="en-IN"/>
          </a:p>
        </p:txBody>
      </p:sp>
      <p:sp>
        <p:nvSpPr>
          <p:cNvPr id="6" name="Footer Placeholder 5">
            <a:extLst>
              <a:ext uri="{FF2B5EF4-FFF2-40B4-BE49-F238E27FC236}">
                <a16:creationId xmlns:a16="http://schemas.microsoft.com/office/drawing/2014/main" id="{0B124EB4-B9E2-4695-BBB7-DF34F38049F7}"/>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DD7CA07C-36EF-4AD9-8AD8-759044DDD683}"/>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4066107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FE4494-F332-4EBB-A5DB-1017AE2782F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IN"/>
          </a:p>
        </p:txBody>
      </p:sp>
      <p:sp>
        <p:nvSpPr>
          <p:cNvPr id="3" name="Picture Placeholder 2">
            <a:extLst>
              <a:ext uri="{FF2B5EF4-FFF2-40B4-BE49-F238E27FC236}">
                <a16:creationId xmlns:a16="http://schemas.microsoft.com/office/drawing/2014/main" id="{35B47CA2-0954-40A9-9D99-730920CF6E5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IN"/>
          </a:p>
        </p:txBody>
      </p:sp>
      <p:sp>
        <p:nvSpPr>
          <p:cNvPr id="4" name="Text Placeholder 3">
            <a:extLst>
              <a:ext uri="{FF2B5EF4-FFF2-40B4-BE49-F238E27FC236}">
                <a16:creationId xmlns:a16="http://schemas.microsoft.com/office/drawing/2014/main" id="{AFFC8143-B631-4DA1-87F9-783F749140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5D7DCE4-4E07-446E-96D1-178DBD7D58E5}"/>
              </a:ext>
            </a:extLst>
          </p:cNvPr>
          <p:cNvSpPr>
            <a:spLocks noGrp="1"/>
          </p:cNvSpPr>
          <p:nvPr>
            <p:ph type="dt" sz="half" idx="10"/>
          </p:nvPr>
        </p:nvSpPr>
        <p:spPr/>
        <p:txBody>
          <a:bodyPr/>
          <a:lstStyle/>
          <a:p>
            <a:fld id="{98B8ED53-04B1-4CE0-9945-0D8638B42437}" type="datetimeFigureOut">
              <a:rPr lang="en-IN" smtClean="0"/>
              <a:t>08-12-2024</a:t>
            </a:fld>
            <a:endParaRPr lang="en-IN"/>
          </a:p>
        </p:txBody>
      </p:sp>
      <p:sp>
        <p:nvSpPr>
          <p:cNvPr id="6" name="Footer Placeholder 5">
            <a:extLst>
              <a:ext uri="{FF2B5EF4-FFF2-40B4-BE49-F238E27FC236}">
                <a16:creationId xmlns:a16="http://schemas.microsoft.com/office/drawing/2014/main" id="{818A130A-AA2D-47B3-ADD8-9F1014DA6A48}"/>
              </a:ext>
            </a:extLst>
          </p:cNvPr>
          <p:cNvSpPr>
            <a:spLocks noGrp="1"/>
          </p:cNvSpPr>
          <p:nvPr>
            <p:ph type="ftr" sz="quarter" idx="11"/>
          </p:nvPr>
        </p:nvSpPr>
        <p:spPr/>
        <p:txBody>
          <a:bodyPr/>
          <a:lstStyle/>
          <a:p>
            <a:endParaRPr lang="en-IN"/>
          </a:p>
        </p:txBody>
      </p:sp>
      <p:sp>
        <p:nvSpPr>
          <p:cNvPr id="7" name="Slide Number Placeholder 6">
            <a:extLst>
              <a:ext uri="{FF2B5EF4-FFF2-40B4-BE49-F238E27FC236}">
                <a16:creationId xmlns:a16="http://schemas.microsoft.com/office/drawing/2014/main" id="{16BBEF34-BEB7-4321-8FAC-297314A41F47}"/>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38842193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9D962F-E843-4796-A161-C9ED6D7607EE}"/>
              </a:ext>
            </a:extLst>
          </p:cNvPr>
          <p:cNvSpPr>
            <a:spLocks noGrp="1"/>
          </p:cNvSpPr>
          <p:nvPr>
            <p:ph type="title"/>
          </p:nvPr>
        </p:nvSpPr>
        <p:spPr/>
        <p:txBody>
          <a:bodyPr/>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A18D8781-6CDB-4BB3-BD02-9A729F19F1A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DA6B6EE6-B9B5-446A-9442-B6C746F8309C}"/>
              </a:ext>
            </a:extLst>
          </p:cNvPr>
          <p:cNvSpPr>
            <a:spLocks noGrp="1"/>
          </p:cNvSpPr>
          <p:nvPr>
            <p:ph type="dt" sz="half" idx="10"/>
          </p:nvPr>
        </p:nvSpPr>
        <p:spPr/>
        <p:txBody>
          <a:bodyPr/>
          <a:lstStyle/>
          <a:p>
            <a:fld id="{98B8ED53-04B1-4CE0-9945-0D8638B42437}" type="datetimeFigureOut">
              <a:rPr lang="en-IN" smtClean="0"/>
              <a:t>08-12-2024</a:t>
            </a:fld>
            <a:endParaRPr lang="en-IN"/>
          </a:p>
        </p:txBody>
      </p:sp>
      <p:sp>
        <p:nvSpPr>
          <p:cNvPr id="5" name="Footer Placeholder 4">
            <a:extLst>
              <a:ext uri="{FF2B5EF4-FFF2-40B4-BE49-F238E27FC236}">
                <a16:creationId xmlns:a16="http://schemas.microsoft.com/office/drawing/2014/main" id="{BE53721F-EE68-427C-91E4-AC64563FC2D2}"/>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846D8722-B26B-4E13-8D6D-2E97C6ED35FD}"/>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41398777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DC3975F4-F194-4338-94EC-EFA16C561900}"/>
              </a:ext>
            </a:extLst>
          </p:cNvPr>
          <p:cNvSpPr>
            <a:spLocks noGrp="1"/>
          </p:cNvSpPr>
          <p:nvPr>
            <p:ph type="title" orient="vert"/>
          </p:nvPr>
        </p:nvSpPr>
        <p:spPr>
          <a:xfrm>
            <a:off x="8724900" y="365125"/>
            <a:ext cx="2628900" cy="5811838"/>
          </a:xfrm>
        </p:spPr>
        <p:txBody>
          <a:bodyPr vert="eaVert"/>
          <a:lstStyle/>
          <a:p>
            <a:r>
              <a:rPr lang="en-US"/>
              <a:t>Click to edit Master title style</a:t>
            </a:r>
            <a:endParaRPr lang="en-IN"/>
          </a:p>
        </p:txBody>
      </p:sp>
      <p:sp>
        <p:nvSpPr>
          <p:cNvPr id="3" name="Vertical Text Placeholder 2">
            <a:extLst>
              <a:ext uri="{FF2B5EF4-FFF2-40B4-BE49-F238E27FC236}">
                <a16:creationId xmlns:a16="http://schemas.microsoft.com/office/drawing/2014/main" id="{99B40457-343B-47C0-833C-69814E68F479}"/>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92FB4437-8197-42E9-9A43-DC3777426C55}"/>
              </a:ext>
            </a:extLst>
          </p:cNvPr>
          <p:cNvSpPr>
            <a:spLocks noGrp="1"/>
          </p:cNvSpPr>
          <p:nvPr>
            <p:ph type="dt" sz="half" idx="10"/>
          </p:nvPr>
        </p:nvSpPr>
        <p:spPr/>
        <p:txBody>
          <a:bodyPr/>
          <a:lstStyle/>
          <a:p>
            <a:fld id="{98B8ED53-04B1-4CE0-9945-0D8638B42437}" type="datetimeFigureOut">
              <a:rPr lang="en-IN" smtClean="0"/>
              <a:t>08-12-2024</a:t>
            </a:fld>
            <a:endParaRPr lang="en-IN"/>
          </a:p>
        </p:txBody>
      </p:sp>
      <p:sp>
        <p:nvSpPr>
          <p:cNvPr id="5" name="Footer Placeholder 4">
            <a:extLst>
              <a:ext uri="{FF2B5EF4-FFF2-40B4-BE49-F238E27FC236}">
                <a16:creationId xmlns:a16="http://schemas.microsoft.com/office/drawing/2014/main" id="{6FACF554-DBEA-48F3-955E-350BFB3D3E8F}"/>
              </a:ext>
            </a:extLst>
          </p:cNvPr>
          <p:cNvSpPr>
            <a:spLocks noGrp="1"/>
          </p:cNvSpPr>
          <p:nvPr>
            <p:ph type="ftr" sz="quarter" idx="11"/>
          </p:nvPr>
        </p:nvSpPr>
        <p:spPr/>
        <p:txBody>
          <a:bodyPr/>
          <a:lstStyle/>
          <a:p>
            <a:endParaRPr lang="en-IN"/>
          </a:p>
        </p:txBody>
      </p:sp>
      <p:sp>
        <p:nvSpPr>
          <p:cNvPr id="6" name="Slide Number Placeholder 5">
            <a:extLst>
              <a:ext uri="{FF2B5EF4-FFF2-40B4-BE49-F238E27FC236}">
                <a16:creationId xmlns:a16="http://schemas.microsoft.com/office/drawing/2014/main" id="{C64A3AF5-2D1D-4FE9-B6B5-A3095B30BE96}"/>
              </a:ext>
            </a:extLst>
          </p:cNvPr>
          <p:cNvSpPr>
            <a:spLocks noGrp="1"/>
          </p:cNvSpPr>
          <p:nvPr>
            <p:ph type="sldNum" sz="quarter" idx="12"/>
          </p:nvPr>
        </p:nvSpPr>
        <p:spPr/>
        <p:txBody>
          <a:bodyPr/>
          <a:lstStyle/>
          <a:p>
            <a:fld id="{2B6FBDD0-AF6D-4FD7-94FA-3ED5E2D9C814}" type="slidenum">
              <a:rPr lang="en-IN" smtClean="0"/>
              <a:t>‹#›</a:t>
            </a:fld>
            <a:endParaRPr lang="en-IN"/>
          </a:p>
        </p:txBody>
      </p:sp>
    </p:spTree>
    <p:extLst>
      <p:ext uri="{BB962C8B-B14F-4D97-AF65-F5344CB8AC3E}">
        <p14:creationId xmlns:p14="http://schemas.microsoft.com/office/powerpoint/2010/main" val="26048824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AFCAB94-16D2-4E14-AC20-3A7AE99F610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IN"/>
          </a:p>
        </p:txBody>
      </p:sp>
      <p:sp>
        <p:nvSpPr>
          <p:cNvPr id="3" name="Text Placeholder 2">
            <a:extLst>
              <a:ext uri="{FF2B5EF4-FFF2-40B4-BE49-F238E27FC236}">
                <a16:creationId xmlns:a16="http://schemas.microsoft.com/office/drawing/2014/main" id="{B0AFF215-ABCB-4225-8EB4-E5940553E6F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IN"/>
          </a:p>
        </p:txBody>
      </p:sp>
      <p:sp>
        <p:nvSpPr>
          <p:cNvPr id="4" name="Date Placeholder 3">
            <a:extLst>
              <a:ext uri="{FF2B5EF4-FFF2-40B4-BE49-F238E27FC236}">
                <a16:creationId xmlns:a16="http://schemas.microsoft.com/office/drawing/2014/main" id="{2D656D5D-38C5-495E-8F8E-BBC080180F4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8B8ED53-04B1-4CE0-9945-0D8638B42437}" type="datetimeFigureOut">
              <a:rPr lang="en-IN" smtClean="0"/>
              <a:t>08-12-2024</a:t>
            </a:fld>
            <a:endParaRPr lang="en-IN"/>
          </a:p>
        </p:txBody>
      </p:sp>
      <p:sp>
        <p:nvSpPr>
          <p:cNvPr id="5" name="Footer Placeholder 4">
            <a:extLst>
              <a:ext uri="{FF2B5EF4-FFF2-40B4-BE49-F238E27FC236}">
                <a16:creationId xmlns:a16="http://schemas.microsoft.com/office/drawing/2014/main" id="{1D9304FE-36F3-47D5-8300-F8FB4A5AEA8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IN"/>
          </a:p>
        </p:txBody>
      </p:sp>
      <p:sp>
        <p:nvSpPr>
          <p:cNvPr id="6" name="Slide Number Placeholder 5">
            <a:extLst>
              <a:ext uri="{FF2B5EF4-FFF2-40B4-BE49-F238E27FC236}">
                <a16:creationId xmlns:a16="http://schemas.microsoft.com/office/drawing/2014/main" id="{6210620F-861B-43D8-BDF2-5318838148F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B6FBDD0-AF6D-4FD7-94FA-3ED5E2D9C814}" type="slidenum">
              <a:rPr lang="en-IN" smtClean="0"/>
              <a:t>‹#›</a:t>
            </a:fld>
            <a:endParaRPr lang="en-IN"/>
          </a:p>
        </p:txBody>
      </p:sp>
    </p:spTree>
    <p:extLst>
      <p:ext uri="{BB962C8B-B14F-4D97-AF65-F5344CB8AC3E}">
        <p14:creationId xmlns:p14="http://schemas.microsoft.com/office/powerpoint/2010/main" val="1633825050"/>
      </p:ext>
    </p:extLst>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60" r:id="rId10"/>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0.mp4"/><Relationship Id="rId1" Type="http://schemas.microsoft.com/office/2007/relationships/media" Target="../media/media10.mp4"/><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1.mp4"/><Relationship Id="rId1" Type="http://schemas.microsoft.com/office/2007/relationships/media" Target="../media/media11.mp4"/><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2.mp4"/><Relationship Id="rId1" Type="http://schemas.microsoft.com/office/2007/relationships/media" Target="../media/media12.mp4"/><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3.mp4"/><Relationship Id="rId1" Type="http://schemas.microsoft.com/office/2007/relationships/media" Target="../media/media13.mp4"/><Relationship Id="rId5" Type="http://schemas.openxmlformats.org/officeDocument/2006/relationships/image" Target="../media/image21.png"/><Relationship Id="rId4" Type="http://schemas.openxmlformats.org/officeDocument/2006/relationships/image" Target="../media/image20.pn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4.mp4"/><Relationship Id="rId1" Type="http://schemas.microsoft.com/office/2007/relationships/media" Target="../media/media14.mp4"/><Relationship Id="rId5" Type="http://schemas.openxmlformats.org/officeDocument/2006/relationships/image" Target="../media/image23.png"/><Relationship Id="rId4" Type="http://schemas.openxmlformats.org/officeDocument/2006/relationships/image" Target="../media/image22.png"/></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5.mp4"/><Relationship Id="rId1" Type="http://schemas.microsoft.com/office/2007/relationships/media" Target="../media/media15.mp4"/><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6.mp4"/><Relationship Id="rId1" Type="http://schemas.microsoft.com/office/2007/relationships/media" Target="../media/media16.mp4"/><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7.mp4"/><Relationship Id="rId1" Type="http://schemas.microsoft.com/office/2007/relationships/media" Target="../media/media17.mp4"/><Relationship Id="rId4" Type="http://schemas.openxmlformats.org/officeDocument/2006/relationships/image" Target="../media/image29.pn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2.png"/><Relationship Id="rId2" Type="http://schemas.openxmlformats.org/officeDocument/2006/relationships/video" Target="../media/media18.mp4"/><Relationship Id="rId1" Type="http://schemas.microsoft.com/office/2007/relationships/media" Target="../media/media18.mp4"/><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notesSlide" Target="../notesSlides/notesSlide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19.mp4"/><Relationship Id="rId1" Type="http://schemas.microsoft.com/office/2007/relationships/media" Target="../media/media19.mp4"/><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notesSlide" Target="../notesSlides/notesSlide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0.mp4"/><Relationship Id="rId1" Type="http://schemas.microsoft.com/office/2007/relationships/media" Target="../media/media20.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39.png"/><Relationship Id="rId2" Type="http://schemas.openxmlformats.org/officeDocument/2006/relationships/video" Target="../media/media21.mp4"/><Relationship Id="rId1" Type="http://schemas.microsoft.com/office/2007/relationships/media" Target="../media/media21.mp4"/><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notesSlide" Target="../notesSlides/notesSlide1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2.mp4"/><Relationship Id="rId1" Type="http://schemas.microsoft.com/office/2007/relationships/media" Target="../media/media22.mp4"/><Relationship Id="rId5" Type="http://schemas.openxmlformats.org/officeDocument/2006/relationships/image" Target="../media/image41.png"/><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3.mp4"/><Relationship Id="rId1" Type="http://schemas.microsoft.com/office/2007/relationships/media" Target="../media/media23.mp4"/><Relationship Id="rId5" Type="http://schemas.openxmlformats.org/officeDocument/2006/relationships/image" Target="../media/image42.png"/><Relationship Id="rId4" Type="http://schemas.openxmlformats.org/officeDocument/2006/relationships/notesSlide" Target="../notesSlides/notesSlide11.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4.mp4"/><Relationship Id="rId1" Type="http://schemas.microsoft.com/office/2007/relationships/media" Target="../media/media24.mp4"/><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notesSlide" Target="../notesSlides/notesSlide12.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5.mp4"/><Relationship Id="rId1" Type="http://schemas.microsoft.com/office/2007/relationships/media" Target="../media/media25.mp4"/><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13.xml"/></Relationships>
</file>

<file path=ppt/slides/_rels/slide2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slideLayout" Target="../slideLayouts/slideLayout10.xml"/><Relationship Id="rId7" Type="http://schemas.openxmlformats.org/officeDocument/2006/relationships/image" Target="../media/image49.png"/><Relationship Id="rId2" Type="http://schemas.openxmlformats.org/officeDocument/2006/relationships/video" Target="../media/media26.mp4"/><Relationship Id="rId1" Type="http://schemas.microsoft.com/office/2007/relationships/media" Target="../media/media26.mp4"/><Relationship Id="rId6" Type="http://schemas.openxmlformats.org/officeDocument/2006/relationships/image" Target="../media/image48.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notesSlide" Target="../notesSlides/notesSlide14.xml"/><Relationship Id="rId9"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7.mp4"/><Relationship Id="rId1" Type="http://schemas.microsoft.com/office/2007/relationships/media" Target="../media/media27.mp4"/><Relationship Id="rId4" Type="http://schemas.openxmlformats.org/officeDocument/2006/relationships/image" Target="../media/image53.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8.mp4"/><Relationship Id="rId1" Type="http://schemas.microsoft.com/office/2007/relationships/media" Target="../media/media28.mp4"/><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29.mp4"/><Relationship Id="rId1" Type="http://schemas.microsoft.com/office/2007/relationships/media" Target="../media/media29.mp4"/><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0.mp4"/><Relationship Id="rId1" Type="http://schemas.microsoft.com/office/2007/relationships/media" Target="../media/media30.mp4"/><Relationship Id="rId5" Type="http://schemas.openxmlformats.org/officeDocument/2006/relationships/image" Target="../media/image61.png"/><Relationship Id="rId4" Type="http://schemas.openxmlformats.org/officeDocument/2006/relationships/image" Target="../media/image60.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1.mp4"/><Relationship Id="rId1" Type="http://schemas.microsoft.com/office/2007/relationships/media" Target="../media/media31.mp4"/><Relationship Id="rId5" Type="http://schemas.openxmlformats.org/officeDocument/2006/relationships/image" Target="../media/image62.png"/><Relationship Id="rId4" Type="http://schemas.openxmlformats.org/officeDocument/2006/relationships/notesSlide" Target="../notesSlides/notesSlide15.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2.mp4"/><Relationship Id="rId1" Type="http://schemas.microsoft.com/office/2007/relationships/media" Target="../media/media32.mp4"/><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16.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3.mp4"/><Relationship Id="rId1" Type="http://schemas.microsoft.com/office/2007/relationships/media" Target="../media/media33.mp4"/><Relationship Id="rId5" Type="http://schemas.openxmlformats.org/officeDocument/2006/relationships/image" Target="../media/image65.png"/><Relationship Id="rId4" Type="http://schemas.openxmlformats.org/officeDocument/2006/relationships/notesSlide" Target="../notesSlides/notesSlide17.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4.mp4"/><Relationship Id="rId1" Type="http://schemas.microsoft.com/office/2007/relationships/media" Target="../media/media34.mp4"/><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notesSlide" Target="../notesSlides/notesSlide18.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35.mp4"/><Relationship Id="rId1" Type="http://schemas.microsoft.com/office/2007/relationships/media" Target="../media/media35.mp4"/><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notesSlide" Target="../notesSlides/notesSlide19.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10.xml"/><Relationship Id="rId7" Type="http://schemas.openxmlformats.org/officeDocument/2006/relationships/image" Target="../media/image70.png"/><Relationship Id="rId2" Type="http://schemas.openxmlformats.org/officeDocument/2006/relationships/video" Target="../media/media36.mp4"/><Relationship Id="rId1" Type="http://schemas.microsoft.com/office/2007/relationships/media" Target="../media/media36.mp4"/><Relationship Id="rId6" Type="http://schemas.openxmlformats.org/officeDocument/2006/relationships/hyperlink" Target="mailto:kroy@mail.smu.edu" TargetMode="External"/><Relationship Id="rId5" Type="http://schemas.openxmlformats.org/officeDocument/2006/relationships/hyperlink" Target="mailto:llewis@mail.smu.edu" TargetMode="External"/><Relationship Id="rId4" Type="http://schemas.openxmlformats.org/officeDocument/2006/relationships/notesSlide" Target="../notesSlides/notesSlide20.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5.mp4"/><Relationship Id="rId1" Type="http://schemas.microsoft.com/office/2007/relationships/media" Target="../media/media5.mp4"/><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6.mp4"/><Relationship Id="rId1" Type="http://schemas.microsoft.com/office/2007/relationships/media" Target="../media/media6.mp4"/><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7.mp4"/><Relationship Id="rId1" Type="http://schemas.microsoft.com/office/2007/relationships/media" Target="../media/media7.mp4"/><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8.mp4"/><Relationship Id="rId1" Type="http://schemas.microsoft.com/office/2007/relationships/media" Target="../media/media8.mp4"/><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0.xml"/><Relationship Id="rId2" Type="http://schemas.openxmlformats.org/officeDocument/2006/relationships/video" Target="../media/media9.mp4"/><Relationship Id="rId1" Type="http://schemas.microsoft.com/office/2007/relationships/media" Target="../media/media9.mp4"/><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p:cNvGrpSpPr/>
        <p:nvPr/>
      </p:nvGrpSpPr>
      <p:grpSpPr>
        <a:xfrm>
          <a:off x="0" y="0"/>
          <a:ext cx="0" cy="0"/>
          <a:chOff x="0" y="0"/>
          <a:chExt cx="0" cy="0"/>
        </a:xfrm>
      </p:grpSpPr>
      <p:grpSp>
        <p:nvGrpSpPr>
          <p:cNvPr id="11" name="Group 10">
            <a:extLst>
              <a:ext uri="{FF2B5EF4-FFF2-40B4-BE49-F238E27FC236}">
                <a16:creationId xmlns:a16="http://schemas.microsoft.com/office/drawing/2014/main" id="{82E9C32F-8D02-CFC7-549F-67530898E06B}"/>
              </a:ext>
            </a:extLst>
          </p:cNvPr>
          <p:cNvGrpSpPr/>
          <p:nvPr/>
        </p:nvGrpSpPr>
        <p:grpSpPr>
          <a:xfrm>
            <a:off x="6332100" y="2044508"/>
            <a:ext cx="3274612" cy="3662038"/>
            <a:chOff x="926333" y="909663"/>
            <a:chExt cx="4509235" cy="5042732"/>
          </a:xfrm>
          <a:solidFill>
            <a:srgbClr val="FFB718"/>
          </a:solidFill>
        </p:grpSpPr>
        <p:sp>
          <p:nvSpPr>
            <p:cNvPr id="5" name="Freeform: Shape 4">
              <a:extLst>
                <a:ext uri="{FF2B5EF4-FFF2-40B4-BE49-F238E27FC236}">
                  <a16:creationId xmlns:a16="http://schemas.microsoft.com/office/drawing/2014/main" id="{C9B68030-370F-8D67-AB67-74AA016E5FAF}"/>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9525" cap="flat">
              <a:no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6A2FAC93-0DDC-6DF8-06D4-627F4CE71E61}"/>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9525" cap="flat">
              <a:no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B1E64C6D-A572-2460-045F-2FD76B6119EE}"/>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9525" cap="flat">
              <a:no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04FF7DCD-6583-5ACC-156E-BB7989B8B225}"/>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9525" cap="flat">
              <a:no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CA6B601A-6800-350F-4785-7A00B1973780}"/>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9525" cap="flat">
              <a:no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5F284CF6-9138-44AC-E003-D99131C92252}"/>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9525" cap="flat">
              <a:noFill/>
              <a:prstDash val="solid"/>
              <a:miter/>
            </a:ln>
          </p:spPr>
          <p:txBody>
            <a:bodyPr rtlCol="0" anchor="ctr"/>
            <a:lstStyle/>
            <a:p>
              <a:endParaRPr lang="en-IN"/>
            </a:p>
          </p:txBody>
        </p:sp>
      </p:grpSp>
      <p:sp>
        <p:nvSpPr>
          <p:cNvPr id="2" name="TextBox 1">
            <a:extLst>
              <a:ext uri="{FF2B5EF4-FFF2-40B4-BE49-F238E27FC236}">
                <a16:creationId xmlns:a16="http://schemas.microsoft.com/office/drawing/2014/main" id="{DA60E7E7-D890-A41D-349A-755DAE5FE3BE}"/>
              </a:ext>
            </a:extLst>
          </p:cNvPr>
          <p:cNvSpPr txBox="1"/>
          <p:nvPr/>
        </p:nvSpPr>
        <p:spPr>
          <a:xfrm>
            <a:off x="641299" y="674651"/>
            <a:ext cx="6194398" cy="2462213"/>
          </a:xfrm>
          <a:prstGeom prst="rect">
            <a:avLst/>
          </a:prstGeom>
          <a:noFill/>
          <a:ln>
            <a:noFill/>
          </a:ln>
        </p:spPr>
        <p:txBody>
          <a:bodyPr wrap="square" lIns="91440" tIns="45720" rIns="91440" bIns="45720" rtlCol="0" anchor="t">
            <a:spAutoFit/>
          </a:bodyPr>
          <a:lstStyle/>
          <a:p>
            <a:r>
              <a:rPr lang="en-US" sz="4800">
                <a:ln>
                  <a:solidFill>
                    <a:srgbClr val="FFB718"/>
                  </a:solidFill>
                </a:ln>
                <a:solidFill>
                  <a:srgbClr val="FFB718"/>
                </a:solidFill>
                <a:latin typeface="Noto Sans SemiBold"/>
                <a:ea typeface="Noto Sans SemiBold"/>
                <a:cs typeface="Noto Sans SemiBold"/>
              </a:rPr>
              <a:t>WALMART SALES Predictive Modeling</a:t>
            </a:r>
          </a:p>
          <a:p>
            <a:r>
              <a:rPr lang="en-US" sz="2400">
                <a:ln>
                  <a:solidFill>
                    <a:srgbClr val="FFB718"/>
                  </a:solidFill>
                </a:ln>
                <a:solidFill>
                  <a:srgbClr val="FFB718"/>
                </a:solidFill>
                <a:latin typeface="Noto Sans SemiBold" panose="020B0702040504020204" pitchFamily="34" charset="0"/>
                <a:ea typeface="Noto Sans SemiBold" panose="020B0702040504020204" pitchFamily="34" charset="0"/>
                <a:cs typeface="Noto Sans SemiBold" panose="020B0702040504020204" pitchFamily="34" charset="0"/>
              </a:rPr>
              <a:t>TS Project</a:t>
            </a:r>
          </a:p>
          <a:p>
            <a:r>
              <a:rPr lang="en-US">
                <a:ln>
                  <a:solidFill>
                    <a:srgbClr val="FFB718"/>
                  </a:solidFill>
                </a:ln>
                <a:solidFill>
                  <a:srgbClr val="FFB718"/>
                </a:solidFill>
                <a:latin typeface="Noto Sans SemiBold" panose="020B0702040504020204" pitchFamily="34" charset="0"/>
                <a:ea typeface="Noto Sans SemiBold" panose="020B0702040504020204" pitchFamily="34" charset="0"/>
                <a:cs typeface="Noto Sans SemiBold" panose="020B0702040504020204" pitchFamily="34" charset="0"/>
              </a:rPr>
              <a:t>By: Lani Lewis &amp; Kenya Roy</a:t>
            </a:r>
          </a:p>
          <a:p>
            <a:r>
              <a:rPr lang="en-US" sz="1600">
                <a:ln>
                  <a:solidFill>
                    <a:srgbClr val="FFB718"/>
                  </a:solidFill>
                </a:ln>
                <a:solidFill>
                  <a:srgbClr val="FFB718"/>
                </a:solidFill>
                <a:latin typeface="Noto Sans SemiBold" panose="020B0702040504020204" pitchFamily="34" charset="0"/>
                <a:ea typeface="Noto Sans SemiBold" panose="020B0702040504020204" pitchFamily="34" charset="0"/>
                <a:cs typeface="Noto Sans SemiBold" panose="020B0702040504020204" pitchFamily="34" charset="0"/>
              </a:rPr>
              <a:t>December 8, 2024</a:t>
            </a:r>
            <a:endParaRPr lang="en-IN" sz="1600">
              <a:ln>
                <a:solidFill>
                  <a:srgbClr val="FFB718"/>
                </a:solidFill>
              </a:ln>
              <a:solidFill>
                <a:srgbClr val="FFB718"/>
              </a:solidFill>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18" name="Video 17">
            <a:hlinkClick r:id="" action="ppaction://media"/>
            <a:extLst>
              <a:ext uri="{FF2B5EF4-FFF2-40B4-BE49-F238E27FC236}">
                <a16:creationId xmlns:a16="http://schemas.microsoft.com/office/drawing/2014/main" id="{540FF010-01D3-5915-0A11-44D2808325A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pic>
        <p:nvPicPr>
          <p:cNvPr id="19" name="Video 18">
            <a:hlinkClick r:id="" action="ppaction://media"/>
            <a:extLst>
              <a:ext uri="{FF2B5EF4-FFF2-40B4-BE49-F238E27FC236}">
                <a16:creationId xmlns:a16="http://schemas.microsoft.com/office/drawing/2014/main" id="{39BF78E5-E22D-61CD-3511-343E4E529CB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pic>
        <p:nvPicPr>
          <p:cNvPr id="20" name="Video 19">
            <a:hlinkClick r:id="" action="ppaction://media"/>
            <a:extLst>
              <a:ext uri="{FF2B5EF4-FFF2-40B4-BE49-F238E27FC236}">
                <a16:creationId xmlns:a16="http://schemas.microsoft.com/office/drawing/2014/main" id="{F2968453-6131-66D0-F76B-3EE9B444383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10454565"/>
      </p:ext>
    </p:extLst>
  </p:cSld>
  <p:clrMapOvr>
    <a:masterClrMapping/>
  </p:clrMapOvr>
  <mc:AlternateContent xmlns:mc="http://schemas.openxmlformats.org/markup-compatibility/2006" xmlns:p14="http://schemas.microsoft.com/office/powerpoint/2010/main">
    <mc:Choice Requires="p14">
      <p:transition spd="slow" p14:dur="2000" advTm="10524"/>
    </mc:Choice>
    <mc:Fallback xmlns="">
      <p:transition spd="slow" advTm="105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19"/>
                                        </p:tgtEl>
                                      </p:cBhvr>
                                    </p:cmd>
                                  </p:childTnLst>
                                </p:cTn>
                              </p:par>
                            </p:childTnLst>
                          </p:cTn>
                        </p:par>
                        <p:par>
                          <p:cTn id="10" fill="hold">
                            <p:stCondLst>
                              <p:cond delay="0"/>
                            </p:stCondLst>
                            <p:childTnLst>
                              <p:par>
                                <p:cTn id="11" presetID="1" presetClass="mediacall" presetSubtype="0" fill="hold" nodeType="afterEffect">
                                  <p:stCondLst>
                                    <p:cond delay="0"/>
                                  </p:stCondLst>
                                  <p:childTnLst>
                                    <p:cmd type="call" cmd="playFrom(0.0)">
                                      <p:cBhvr>
                                        <p:cTn id="12" dur="1" fill="hold"/>
                                        <p:tgtEl>
                                          <p:spTgt spid="1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3" fill="hold" display="0">
                  <p:stCondLst>
                    <p:cond delay="indefinite"/>
                  </p:stCondLst>
                </p:cTn>
                <p:tgtEl>
                  <p:spTgt spid="18"/>
                </p:tgtEl>
              </p:cMediaNode>
            </p:video>
            <p:seq concurrent="1" nextAc="seek">
              <p:cTn id="14" restart="whenNotActive" fill="hold" evtFilter="cancelBubble" nodeType="interactiveSeq">
                <p:stCondLst>
                  <p:cond evt="onClick" delay="0">
                    <p:tgtEl>
                      <p:spTgt spid="18"/>
                    </p:tgtEl>
                  </p:cond>
                </p:stCondLst>
                <p:endSync evt="end" delay="0">
                  <p:rtn val="all"/>
                </p:endSync>
                <p:childTnLst>
                  <p:par>
                    <p:cTn id="15" fill="hold">
                      <p:stCondLst>
                        <p:cond delay="0"/>
                      </p:stCondLst>
                      <p:childTnLst>
                        <p:par>
                          <p:cTn id="16" fill="hold">
                            <p:stCondLst>
                              <p:cond delay="0"/>
                            </p:stCondLst>
                            <p:childTnLst>
                              <p:par>
                                <p:cTn id="17" presetID="2" presetClass="mediacall" presetSubtype="0" fill="hold" nodeType="clickEffect">
                                  <p:stCondLst>
                                    <p:cond delay="0"/>
                                  </p:stCondLst>
                                  <p:childTnLst>
                                    <p:cmd type="call" cmd="togglePause">
                                      <p:cBhvr>
                                        <p:cTn id="18" dur="1" fill="hold"/>
                                        <p:tgtEl>
                                          <p:spTgt spid="18"/>
                                        </p:tgtEl>
                                      </p:cBhvr>
                                    </p:cmd>
                                  </p:childTnLst>
                                </p:cTn>
                              </p:par>
                            </p:childTnLst>
                          </p:cTn>
                        </p:par>
                      </p:childTnLst>
                    </p:cTn>
                  </p:par>
                </p:childTnLst>
              </p:cTn>
              <p:nextCondLst>
                <p:cond evt="onClick" delay="0">
                  <p:tgtEl>
                    <p:spTgt spid="18"/>
                  </p:tgtEl>
                </p:cond>
              </p:nextCondLst>
            </p:seq>
            <p:video>
              <p:cMediaNode vol="80000">
                <p:cTn id="19" fill="hold" display="0">
                  <p:stCondLst>
                    <p:cond delay="indefinite"/>
                  </p:stCondLst>
                </p:cTn>
                <p:tgtEl>
                  <p:spTgt spid="19"/>
                </p:tgtEl>
              </p:cMediaNode>
            </p:video>
            <p:seq concurrent="1" nextAc="seek">
              <p:cTn id="20" restart="whenNotActive" fill="hold" evtFilter="cancelBubble" nodeType="interactiveSeq">
                <p:stCondLst>
                  <p:cond evt="onClick" delay="0">
                    <p:tgtEl>
                      <p:spTgt spid="19"/>
                    </p:tgtEl>
                  </p:cond>
                </p:stCondLst>
                <p:endSync evt="end" delay="0">
                  <p:rtn val="all"/>
                </p:endSync>
                <p:childTnLst>
                  <p:par>
                    <p:cTn id="21" fill="hold">
                      <p:stCondLst>
                        <p:cond delay="0"/>
                      </p:stCondLst>
                      <p:childTnLst>
                        <p:par>
                          <p:cTn id="22" fill="hold">
                            <p:stCondLst>
                              <p:cond delay="0"/>
                            </p:stCondLst>
                            <p:childTnLst>
                              <p:par>
                                <p:cTn id="23" presetID="2" presetClass="mediacall" presetSubtype="0" fill="hold" nodeType="clickEffect">
                                  <p:stCondLst>
                                    <p:cond delay="0"/>
                                  </p:stCondLst>
                                  <p:childTnLst>
                                    <p:cmd type="call" cmd="togglePause">
                                      <p:cBhvr>
                                        <p:cTn id="24" dur="1" fill="hold"/>
                                        <p:tgtEl>
                                          <p:spTgt spid="19"/>
                                        </p:tgtEl>
                                      </p:cBhvr>
                                    </p:cmd>
                                  </p:childTnLst>
                                </p:cTn>
                              </p:par>
                            </p:childTnLst>
                          </p:cTn>
                        </p:par>
                      </p:childTnLst>
                    </p:cTn>
                  </p:par>
                </p:childTnLst>
              </p:cTn>
              <p:nextCondLst>
                <p:cond evt="onClick" delay="0">
                  <p:tgtEl>
                    <p:spTgt spid="19"/>
                  </p:tgtEl>
                </p:cond>
              </p:nextCondLst>
            </p:seq>
            <p:video>
              <p:cMediaNode vol="80000">
                <p:cTn id="25" fill="hold" display="0">
                  <p:stCondLst>
                    <p:cond delay="indefinite"/>
                  </p:stCondLst>
                </p:cTn>
                <p:tgtEl>
                  <p:spTgt spid="20"/>
                </p:tgtEl>
              </p:cMediaNode>
            </p:video>
            <p:seq concurrent="1" nextAc="seek">
              <p:cTn id="26" restart="whenNotActive" fill="hold" evtFilter="cancelBubble" nodeType="interactiveSeq">
                <p:stCondLst>
                  <p:cond evt="onClick" delay="0">
                    <p:tgtEl>
                      <p:spTgt spid="20"/>
                    </p:tgtEl>
                  </p:cond>
                </p:stCondLst>
                <p:endSync evt="end" delay="0">
                  <p:rtn val="all"/>
                </p:endSync>
                <p:childTnLst>
                  <p:par>
                    <p:cTn id="27" fill="hold">
                      <p:stCondLst>
                        <p:cond delay="0"/>
                      </p:stCondLst>
                      <p:childTnLst>
                        <p:par>
                          <p:cTn id="28" fill="hold">
                            <p:stCondLst>
                              <p:cond delay="0"/>
                            </p:stCondLst>
                            <p:childTnLst>
                              <p:par>
                                <p:cTn id="29" presetID="2" presetClass="mediacall" presetSubtype="0" fill="hold" nodeType="clickEffect">
                                  <p:stCondLst>
                                    <p:cond delay="0"/>
                                  </p:stCondLst>
                                  <p:childTnLst>
                                    <p:cmd type="call" cmd="togglePause">
                                      <p:cBhvr>
                                        <p:cTn id="30"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7612-4653-9612-E21C-6A3420A4F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C171F-01B9-ED94-380C-5FFDBC0AAF88}"/>
              </a:ext>
            </a:extLst>
          </p:cNvPr>
          <p:cNvSpPr>
            <a:spLocks noGrp="1"/>
          </p:cNvSpPr>
          <p:nvPr>
            <p:ph type="title"/>
          </p:nvPr>
        </p:nvSpPr>
        <p:spPr>
          <a:xfrm>
            <a:off x="2203554" y="365126"/>
            <a:ext cx="9150245" cy="849078"/>
          </a:xfrm>
        </p:spPr>
        <p:txBody>
          <a:bodyPr/>
          <a:lstStyle/>
          <a:p>
            <a:r>
              <a:rPr lang="en-US">
                <a:solidFill>
                  <a:srgbClr val="0070C0"/>
                </a:solidFill>
              </a:rPr>
              <a:t>ARMA(5,3) MODEL COMPARISONS</a:t>
            </a:r>
          </a:p>
        </p:txBody>
      </p:sp>
      <p:grpSp>
        <p:nvGrpSpPr>
          <p:cNvPr id="13" name="Group 12">
            <a:extLst>
              <a:ext uri="{FF2B5EF4-FFF2-40B4-BE49-F238E27FC236}">
                <a16:creationId xmlns:a16="http://schemas.microsoft.com/office/drawing/2014/main" id="{5C2891BC-5DB7-9B59-55FE-970C996A6A8F}"/>
              </a:ext>
            </a:extLst>
          </p:cNvPr>
          <p:cNvGrpSpPr/>
          <p:nvPr/>
        </p:nvGrpSpPr>
        <p:grpSpPr>
          <a:xfrm>
            <a:off x="-925514" y="4249171"/>
            <a:ext cx="3168650" cy="3543541"/>
            <a:chOff x="926333" y="909663"/>
            <a:chExt cx="4509235" cy="5042732"/>
          </a:xfrm>
          <a:noFill/>
        </p:grpSpPr>
        <p:sp>
          <p:nvSpPr>
            <p:cNvPr id="11" name="Freeform: Shape 10">
              <a:extLst>
                <a:ext uri="{FF2B5EF4-FFF2-40B4-BE49-F238E27FC236}">
                  <a16:creationId xmlns:a16="http://schemas.microsoft.com/office/drawing/2014/main" id="{B83C398F-8241-9007-264A-21C384809DE8}"/>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912A4701-FDBA-21B7-FFB4-A00DF893418D}"/>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3E3E4DB-4F74-FA1C-0B28-E045E7CF7908}"/>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84DF9D9-B5B2-4F61-38E7-32D45B583245}"/>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AD53068-C140-1938-DCB3-A5253B0E67D0}"/>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CCAB62A7-2B4F-BD27-9E04-3400B2167637}"/>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3" name="Picture 2" descr="A graph of red and black lines&#10;&#10;Description automatically generated">
            <a:extLst>
              <a:ext uri="{FF2B5EF4-FFF2-40B4-BE49-F238E27FC236}">
                <a16:creationId xmlns:a16="http://schemas.microsoft.com/office/drawing/2014/main" id="{77594922-8730-E748-6214-1C7A67AEADF5}"/>
              </a:ext>
            </a:extLst>
          </p:cNvPr>
          <p:cNvPicPr>
            <a:picLocks noChangeAspect="1"/>
          </p:cNvPicPr>
          <p:nvPr/>
        </p:nvPicPr>
        <p:blipFill>
          <a:blip r:embed="rId4"/>
          <a:stretch>
            <a:fillRect/>
          </a:stretch>
        </p:blipFill>
        <p:spPr>
          <a:xfrm>
            <a:off x="362262" y="1797785"/>
            <a:ext cx="5358983" cy="3287415"/>
          </a:xfrm>
          <a:prstGeom prst="rect">
            <a:avLst/>
          </a:prstGeom>
        </p:spPr>
      </p:pic>
      <p:pic>
        <p:nvPicPr>
          <p:cNvPr id="4" name="Picture 3" descr="A graph with red lines and numbers&#10;&#10;Description automatically generated">
            <a:extLst>
              <a:ext uri="{FF2B5EF4-FFF2-40B4-BE49-F238E27FC236}">
                <a16:creationId xmlns:a16="http://schemas.microsoft.com/office/drawing/2014/main" id="{961B1F73-6A67-E14C-EDF8-2E8B882EAF5B}"/>
              </a:ext>
            </a:extLst>
          </p:cNvPr>
          <p:cNvPicPr>
            <a:picLocks noChangeAspect="1"/>
          </p:cNvPicPr>
          <p:nvPr/>
        </p:nvPicPr>
        <p:blipFill>
          <a:blip r:embed="rId5"/>
          <a:stretch>
            <a:fillRect/>
          </a:stretch>
        </p:blipFill>
        <p:spPr>
          <a:xfrm>
            <a:off x="6108492" y="3209358"/>
            <a:ext cx="5721246" cy="3537251"/>
          </a:xfrm>
          <a:prstGeom prst="rect">
            <a:avLst/>
          </a:prstGeom>
        </p:spPr>
      </p:pic>
      <p:sp>
        <p:nvSpPr>
          <p:cNvPr id="14" name="TextBox 13">
            <a:extLst>
              <a:ext uri="{FF2B5EF4-FFF2-40B4-BE49-F238E27FC236}">
                <a16:creationId xmlns:a16="http://schemas.microsoft.com/office/drawing/2014/main" id="{38F8C6DE-1D16-9A0C-0F07-FAFB0380DDE8}"/>
              </a:ext>
            </a:extLst>
          </p:cNvPr>
          <p:cNvSpPr txBox="1"/>
          <p:nvPr/>
        </p:nvSpPr>
        <p:spPr>
          <a:xfrm>
            <a:off x="1312231" y="1933598"/>
            <a:ext cx="3455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10 Spectral Density Comparisons</a:t>
            </a:r>
            <a:endParaRPr lang="en-US"/>
          </a:p>
        </p:txBody>
      </p:sp>
      <p:sp>
        <p:nvSpPr>
          <p:cNvPr id="15" name="TextBox 14">
            <a:extLst>
              <a:ext uri="{FF2B5EF4-FFF2-40B4-BE49-F238E27FC236}">
                <a16:creationId xmlns:a16="http://schemas.microsoft.com/office/drawing/2014/main" id="{41E653D0-CB45-4103-0441-3B16A1E50899}"/>
              </a:ext>
            </a:extLst>
          </p:cNvPr>
          <p:cNvSpPr txBox="1"/>
          <p:nvPr/>
        </p:nvSpPr>
        <p:spPr>
          <a:xfrm>
            <a:off x="7666591" y="3429000"/>
            <a:ext cx="2605048"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10 ACF Comparisons</a:t>
            </a:r>
            <a:endParaRPr lang="en-US"/>
          </a:p>
        </p:txBody>
      </p:sp>
      <p:pic>
        <p:nvPicPr>
          <p:cNvPr id="38" name="Video 37">
            <a:hlinkClick r:id="" action="ppaction://media"/>
            <a:extLst>
              <a:ext uri="{FF2B5EF4-FFF2-40B4-BE49-F238E27FC236}">
                <a16:creationId xmlns:a16="http://schemas.microsoft.com/office/drawing/2014/main" id="{1E21280D-E8E3-5374-5932-CC965F421306}"/>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9685385" y="1275048"/>
            <a:ext cx="2319978" cy="2319978"/>
          </a:xfrm>
          <a:prstGeom prst="ellipse">
            <a:avLst/>
          </a:prstGeom>
        </p:spPr>
      </p:pic>
    </p:spTree>
    <p:extLst>
      <p:ext uri="{BB962C8B-B14F-4D97-AF65-F5344CB8AC3E}">
        <p14:creationId xmlns:p14="http://schemas.microsoft.com/office/powerpoint/2010/main" val="2274405112"/>
      </p:ext>
    </p:extLst>
  </p:cSld>
  <p:clrMapOvr>
    <a:masterClrMapping/>
  </p:clrMapOvr>
  <mc:AlternateContent xmlns:mc="http://schemas.openxmlformats.org/markup-compatibility/2006" xmlns:p14="http://schemas.microsoft.com/office/powerpoint/2010/main">
    <mc:Choice Requires="p14">
      <p:transition spd="slow" p14:dur="2000" advTm="18441"/>
    </mc:Choice>
    <mc:Fallback xmlns="">
      <p:transition spd="slow" advTm="18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8"/>
                </p:tgtEl>
              </p:cMediaNode>
            </p:video>
            <p:seq concurrent="1" nextAc="seek">
              <p:cTn id="8" restart="whenNotActive" fill="hold" evtFilter="cancelBubble" nodeType="interactiveSeq">
                <p:stCondLst>
                  <p:cond evt="onClick" delay="0">
                    <p:tgtEl>
                      <p:spTgt spid="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
                                        </p:tgtEl>
                                      </p:cBhvr>
                                    </p:cmd>
                                  </p:childTnLst>
                                </p:cTn>
                              </p:par>
                            </p:childTnLst>
                          </p:cTn>
                        </p:par>
                      </p:childTnLst>
                    </p:cTn>
                  </p:par>
                </p:childTnLst>
              </p:cTn>
              <p:nextCondLst>
                <p:cond evt="onClick" delay="0">
                  <p:tgtEl>
                    <p:spTgt spid="38"/>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13DDF3E4-4732-1468-0422-659863B610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1085CB-D301-6176-3E46-EB0C08EAEC89}"/>
              </a:ext>
            </a:extLst>
          </p:cNvPr>
          <p:cNvSpPr txBox="1"/>
          <p:nvPr/>
        </p:nvSpPr>
        <p:spPr>
          <a:xfrm>
            <a:off x="3175173" y="3105835"/>
            <a:ext cx="5841664" cy="646331"/>
          </a:xfrm>
          <a:prstGeom prst="rect">
            <a:avLst/>
          </a:prstGeom>
          <a:noFill/>
        </p:spPr>
        <p:txBody>
          <a:bodyPr wrap="none" lIns="91440" tIns="45720" rIns="91440" bIns="45720" rtlCol="0" anchor="t">
            <a:spAutoFit/>
          </a:bodyPr>
          <a:lstStyle/>
          <a:p>
            <a:pPr algn="ctr">
              <a:defRPr/>
            </a:pPr>
            <a:r>
              <a:rPr lang="en-US" sz="3600">
                <a:solidFill>
                  <a:prstClr val="white"/>
                </a:solidFill>
                <a:latin typeface="Noto Sans SemiBold"/>
                <a:ea typeface="Noto Sans SemiBold"/>
                <a:cs typeface="Noto Sans SemiBold"/>
              </a:rPr>
              <a:t>FINAL ARMA (5,3) MODEL</a:t>
            </a:r>
            <a:endParaRPr kumimoji="0" lang="en-IN" sz="3600" b="0" i="0" u="none" strike="noStrike" kern="1200" cap="none" spc="0" normalizeH="0" baseline="0" noProof="0">
              <a:ln>
                <a:noFill/>
              </a:ln>
              <a:solidFill>
                <a:prstClr val="white"/>
              </a:solidFill>
              <a:effectLst/>
              <a:uLnTx/>
              <a:uFillTx/>
              <a:latin typeface="Noto Sans SemiBold"/>
              <a:ea typeface="Noto Sans SemiBold"/>
              <a:cs typeface="Noto Sans SemiBold"/>
            </a:endParaRPr>
          </a:p>
        </p:txBody>
      </p:sp>
      <p:sp>
        <p:nvSpPr>
          <p:cNvPr id="3" name="TextBox 2">
            <a:extLst>
              <a:ext uri="{FF2B5EF4-FFF2-40B4-BE49-F238E27FC236}">
                <a16:creationId xmlns:a16="http://schemas.microsoft.com/office/drawing/2014/main" id="{C8B56156-072A-0574-9686-345FC8AC7345}"/>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F0456620-ECFB-7F7F-0D8C-0E43C8FAE81F}"/>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4" name="Picture 3">
            <a:extLst>
              <a:ext uri="{FF2B5EF4-FFF2-40B4-BE49-F238E27FC236}">
                <a16:creationId xmlns:a16="http://schemas.microsoft.com/office/drawing/2014/main" id="{811ABED1-8AB4-2EA1-72A8-3208767F126D}"/>
              </a:ext>
            </a:extLst>
          </p:cNvPr>
          <p:cNvPicPr>
            <a:picLocks noChangeAspect="1"/>
          </p:cNvPicPr>
          <p:nvPr/>
        </p:nvPicPr>
        <p:blipFill>
          <a:blip r:embed="rId4"/>
          <a:stretch>
            <a:fillRect/>
          </a:stretch>
        </p:blipFill>
        <p:spPr>
          <a:xfrm>
            <a:off x="157163" y="3743840"/>
            <a:ext cx="11877675" cy="400050"/>
          </a:xfrm>
          <a:prstGeom prst="rect">
            <a:avLst/>
          </a:prstGeom>
        </p:spPr>
      </p:pic>
      <p:pic>
        <p:nvPicPr>
          <p:cNvPr id="14" name="Video 13">
            <a:hlinkClick r:id="" action="ppaction://media"/>
            <a:extLst>
              <a:ext uri="{FF2B5EF4-FFF2-40B4-BE49-F238E27FC236}">
                <a16:creationId xmlns:a16="http://schemas.microsoft.com/office/drawing/2014/main" id="{622B98F5-C00F-429B-81F5-F940432DAD7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9753600" y="4419600"/>
            <a:ext cx="2356104" cy="2356104"/>
          </a:xfrm>
          <a:prstGeom prst="ellipse">
            <a:avLst/>
          </a:prstGeom>
        </p:spPr>
      </p:pic>
    </p:spTree>
    <p:extLst>
      <p:ext uri="{BB962C8B-B14F-4D97-AF65-F5344CB8AC3E}">
        <p14:creationId xmlns:p14="http://schemas.microsoft.com/office/powerpoint/2010/main" val="77762943"/>
      </p:ext>
    </p:extLst>
  </p:cSld>
  <p:clrMapOvr>
    <a:masterClrMapping/>
  </p:clrMapOvr>
  <mc:AlternateContent xmlns:mc="http://schemas.openxmlformats.org/markup-compatibility/2006" xmlns:p14="http://schemas.microsoft.com/office/powerpoint/2010/main">
    <mc:Choice Requires="p14">
      <p:transition spd="slow" p14:dur="2000" advTm="3781"/>
    </mc:Choice>
    <mc:Fallback xmlns="">
      <p:transition spd="slow" advTm="378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4"/>
                </p:tgtEl>
              </p:cMediaNode>
            </p:video>
            <p:seq concurrent="1" nextAc="seek">
              <p:cTn id="8" restart="whenNotActive" fill="hold" evtFilter="cancelBubble" nodeType="interactiveSeq">
                <p:stCondLst>
                  <p:cond evt="onClick" delay="0">
                    <p:tgtEl>
                      <p:spTgt spid="1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4"/>
                                        </p:tgtEl>
                                      </p:cBhvr>
                                    </p:cmd>
                                  </p:childTnLst>
                                </p:cTn>
                              </p:par>
                            </p:childTnLst>
                          </p:cTn>
                        </p:par>
                      </p:childTnLst>
                    </p:cTn>
                  </p:par>
                </p:childTnLst>
              </p:cTn>
              <p:nextCondLst>
                <p:cond evt="onClick" delay="0">
                  <p:tgtEl>
                    <p:spTgt spid="14"/>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1C646B7A-5194-46CA-02EB-5131988BDF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C50885-9A5A-A98C-12D8-1155137C4EC4}"/>
              </a:ext>
            </a:extLst>
          </p:cNvPr>
          <p:cNvSpPr txBox="1"/>
          <p:nvPr/>
        </p:nvSpPr>
        <p:spPr>
          <a:xfrm>
            <a:off x="3848435" y="3105835"/>
            <a:ext cx="4817345" cy="646331"/>
          </a:xfrm>
          <a:prstGeom prst="rect">
            <a:avLst/>
          </a:prstGeom>
          <a:noFill/>
        </p:spPr>
        <p:txBody>
          <a:bodyPr wrap="none" lIns="91440" tIns="45720" rIns="91440" bIns="45720" rtlCol="0" anchor="t">
            <a:spAutoFit/>
          </a:bodyPr>
          <a:lstStyle/>
          <a:p>
            <a:pPr algn="ctr">
              <a:defRPr/>
            </a:pPr>
            <a:r>
              <a:rPr lang="en-US" sz="3600">
                <a:solidFill>
                  <a:prstClr val="white"/>
                </a:solidFill>
                <a:latin typeface="Noto Sans SemiBold"/>
                <a:ea typeface="Noto Sans SemiBold"/>
                <a:cs typeface="Noto Sans SemiBold"/>
              </a:rPr>
              <a:t>ARIMA(5,1,3) MODEL</a:t>
            </a:r>
            <a:endParaRPr lang="en-IN" sz="3600" b="0" i="0" u="none" strike="noStrike" kern="1200" cap="none" spc="0" normalizeH="0" baseline="0" noProof="0">
              <a:ln>
                <a:noFill/>
              </a:ln>
              <a:solidFill>
                <a:prstClr val="white"/>
              </a:solid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3" name="TextBox 2">
            <a:extLst>
              <a:ext uri="{FF2B5EF4-FFF2-40B4-BE49-F238E27FC236}">
                <a16:creationId xmlns:a16="http://schemas.microsoft.com/office/drawing/2014/main" id="{371B51E9-EEF2-16A9-95F0-58019C51CF36}"/>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73976E72-C93D-5B3A-0589-2742B9866626}"/>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15" name="Video 14">
            <a:hlinkClick r:id="" action="ppaction://media"/>
            <a:extLst>
              <a:ext uri="{FF2B5EF4-FFF2-40B4-BE49-F238E27FC236}">
                <a16:creationId xmlns:a16="http://schemas.microsoft.com/office/drawing/2014/main" id="{1D82BE73-D4D8-565F-B6B6-DFEBE48D21A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9560560" y="4226560"/>
            <a:ext cx="2549144" cy="2549144"/>
          </a:xfrm>
          <a:prstGeom prst="ellipse">
            <a:avLst/>
          </a:prstGeom>
        </p:spPr>
      </p:pic>
    </p:spTree>
    <p:extLst>
      <p:ext uri="{BB962C8B-B14F-4D97-AF65-F5344CB8AC3E}">
        <p14:creationId xmlns:p14="http://schemas.microsoft.com/office/powerpoint/2010/main" val="4015815785"/>
      </p:ext>
    </p:extLst>
  </p:cSld>
  <p:clrMapOvr>
    <a:masterClrMapping/>
  </p:clrMapOvr>
  <mc:AlternateContent xmlns:mc="http://schemas.openxmlformats.org/markup-compatibility/2006" xmlns:p14="http://schemas.microsoft.com/office/powerpoint/2010/main">
    <mc:Choice Requires="p14">
      <p:transition spd="slow" p14:dur="2000" advTm="4745"/>
    </mc:Choice>
    <mc:Fallback xmlns="">
      <p:transition spd="slow" advTm="474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FFB97-8324-BE07-1D23-1DDA4E10EF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C50B3-32A5-0A61-AE2D-A5289D5D32A4}"/>
              </a:ext>
            </a:extLst>
          </p:cNvPr>
          <p:cNvSpPr>
            <a:spLocks noGrp="1"/>
          </p:cNvSpPr>
          <p:nvPr>
            <p:ph type="title"/>
          </p:nvPr>
        </p:nvSpPr>
        <p:spPr>
          <a:xfrm>
            <a:off x="2203554" y="365126"/>
            <a:ext cx="9150245" cy="849078"/>
          </a:xfrm>
        </p:spPr>
        <p:txBody>
          <a:bodyPr>
            <a:normAutofit/>
          </a:bodyPr>
          <a:lstStyle/>
          <a:p>
            <a:r>
              <a:rPr lang="en-US">
                <a:solidFill>
                  <a:srgbClr val="0070C0"/>
                </a:solidFill>
              </a:rPr>
              <a:t>ARIMA(5,1,3) MODEL | Difference 1-B</a:t>
            </a:r>
            <a:endParaRPr lang="en-US">
              <a:solidFill>
                <a:srgbClr val="0070C0"/>
              </a:solidFill>
              <a:ea typeface="Calibri Light"/>
              <a:cs typeface="Calibri Light"/>
            </a:endParaRPr>
          </a:p>
        </p:txBody>
      </p:sp>
      <p:grpSp>
        <p:nvGrpSpPr>
          <p:cNvPr id="12" name="Group 11">
            <a:extLst>
              <a:ext uri="{FF2B5EF4-FFF2-40B4-BE49-F238E27FC236}">
                <a16:creationId xmlns:a16="http://schemas.microsoft.com/office/drawing/2014/main" id="{F2F81251-281D-7BB0-1A2A-8FFA7245C313}"/>
              </a:ext>
            </a:extLst>
          </p:cNvPr>
          <p:cNvGrpSpPr/>
          <p:nvPr/>
        </p:nvGrpSpPr>
        <p:grpSpPr>
          <a:xfrm>
            <a:off x="-925514" y="4249171"/>
            <a:ext cx="3168650" cy="3543541"/>
            <a:chOff x="926333" y="909663"/>
            <a:chExt cx="4509235" cy="5042732"/>
          </a:xfrm>
          <a:noFill/>
        </p:grpSpPr>
        <p:sp>
          <p:nvSpPr>
            <p:cNvPr id="6" name="Freeform: Shape 5">
              <a:extLst>
                <a:ext uri="{FF2B5EF4-FFF2-40B4-BE49-F238E27FC236}">
                  <a16:creationId xmlns:a16="http://schemas.microsoft.com/office/drawing/2014/main" id="{36524A61-83BC-99AB-7DD6-3E30CCA6942D}"/>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95F97B38-7DD5-EB49-1C8D-69B0E0D3040E}"/>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C7618A98-E02D-9B30-9382-91AF1C8947D1}"/>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812E32C-CECB-650D-0783-E1E224292189}"/>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C8EA1840-C0FF-0E43-ECB4-93DE211A0081}"/>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4932FCF-940A-0C74-3B08-E2D1AD1DF6D8}"/>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4" name="Picture 3">
            <a:extLst>
              <a:ext uri="{FF2B5EF4-FFF2-40B4-BE49-F238E27FC236}">
                <a16:creationId xmlns:a16="http://schemas.microsoft.com/office/drawing/2014/main" id="{F4EA315A-B99C-DBA6-C3EC-FD6110A94318}"/>
              </a:ext>
            </a:extLst>
          </p:cNvPr>
          <p:cNvPicPr>
            <a:picLocks noChangeAspect="1"/>
          </p:cNvPicPr>
          <p:nvPr/>
        </p:nvPicPr>
        <p:blipFill>
          <a:blip r:embed="rId4"/>
          <a:stretch>
            <a:fillRect/>
          </a:stretch>
        </p:blipFill>
        <p:spPr>
          <a:xfrm>
            <a:off x="2011181" y="1210670"/>
            <a:ext cx="8157146" cy="4961315"/>
          </a:xfrm>
          <a:prstGeom prst="rect">
            <a:avLst/>
          </a:prstGeom>
        </p:spPr>
      </p:pic>
      <p:pic>
        <p:nvPicPr>
          <p:cNvPr id="27" name="Video 26">
            <a:hlinkClick r:id="" action="ppaction://media"/>
            <a:extLst>
              <a:ext uri="{FF2B5EF4-FFF2-40B4-BE49-F238E27FC236}">
                <a16:creationId xmlns:a16="http://schemas.microsoft.com/office/drawing/2014/main" id="{D4B928D3-6AB0-082D-BC96-DFEEFCDB435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15528466"/>
      </p:ext>
    </p:extLst>
  </p:cSld>
  <p:clrMapOvr>
    <a:masterClrMapping/>
  </p:clrMapOvr>
  <mc:AlternateContent xmlns:mc="http://schemas.openxmlformats.org/markup-compatibility/2006" xmlns:p14="http://schemas.microsoft.com/office/powerpoint/2010/main">
    <mc:Choice Requires="p14">
      <p:transition spd="slow" p14:dur="2000" advTm="9251"/>
    </mc:Choice>
    <mc:Fallback xmlns="">
      <p:transition spd="slow" advTm="925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7"/>
                </p:tgtEl>
              </p:cMediaNode>
            </p:video>
            <p:seq concurrent="1" nextAc="seek">
              <p:cTn id="8" restart="whenNotActive" fill="hold" evtFilter="cancelBubble" nodeType="interactiveSeq">
                <p:stCondLst>
                  <p:cond evt="onClick" delay="0">
                    <p:tgtEl>
                      <p:spTgt spid="2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7"/>
                                        </p:tgtEl>
                                      </p:cBhvr>
                                    </p:cmd>
                                  </p:childTnLst>
                                </p:cTn>
                              </p:par>
                            </p:childTnLst>
                          </p:cTn>
                        </p:par>
                      </p:childTnLst>
                    </p:cTn>
                  </p:par>
                </p:childTnLst>
              </p:cTn>
              <p:nextCondLst>
                <p:cond evt="onClick" delay="0">
                  <p:tgtEl>
                    <p:spTgt spid="2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7612-4653-9612-E21C-6A3420A4FD7C}"/>
            </a:ext>
          </a:extLst>
        </p:cNvPr>
        <p:cNvGrpSpPr/>
        <p:nvPr/>
      </p:nvGrpSpPr>
      <p:grpSpPr>
        <a:xfrm>
          <a:off x="0" y="0"/>
          <a:ext cx="0" cy="0"/>
          <a:chOff x="0" y="0"/>
          <a:chExt cx="0" cy="0"/>
        </a:xfrm>
      </p:grpSpPr>
      <p:pic>
        <p:nvPicPr>
          <p:cNvPr id="3" name="Picture 2" descr="A graph with black lines and dots&#10;&#10;Description automatically generated">
            <a:extLst>
              <a:ext uri="{FF2B5EF4-FFF2-40B4-BE49-F238E27FC236}">
                <a16:creationId xmlns:a16="http://schemas.microsoft.com/office/drawing/2014/main" id="{7BC2197F-8DAF-47A9-9BD1-8043A654A507}"/>
              </a:ext>
            </a:extLst>
          </p:cNvPr>
          <p:cNvPicPr>
            <a:picLocks noChangeAspect="1"/>
          </p:cNvPicPr>
          <p:nvPr/>
        </p:nvPicPr>
        <p:blipFill>
          <a:blip r:embed="rId4"/>
          <a:stretch>
            <a:fillRect/>
          </a:stretch>
        </p:blipFill>
        <p:spPr>
          <a:xfrm>
            <a:off x="0" y="1575086"/>
            <a:ext cx="12192000" cy="3362388"/>
          </a:xfrm>
          <a:prstGeom prst="rect">
            <a:avLst/>
          </a:prstGeom>
        </p:spPr>
      </p:pic>
      <p:sp>
        <p:nvSpPr>
          <p:cNvPr id="2" name="Title 1">
            <a:extLst>
              <a:ext uri="{FF2B5EF4-FFF2-40B4-BE49-F238E27FC236}">
                <a16:creationId xmlns:a16="http://schemas.microsoft.com/office/drawing/2014/main" id="{306C171F-01B9-ED94-380C-5FFDBC0AAF88}"/>
              </a:ext>
            </a:extLst>
          </p:cNvPr>
          <p:cNvSpPr>
            <a:spLocks noGrp="1"/>
          </p:cNvSpPr>
          <p:nvPr>
            <p:ph type="title"/>
          </p:nvPr>
        </p:nvSpPr>
        <p:spPr>
          <a:xfrm>
            <a:off x="2203554" y="365126"/>
            <a:ext cx="9150245" cy="849078"/>
          </a:xfrm>
        </p:spPr>
        <p:txBody>
          <a:bodyPr/>
          <a:lstStyle/>
          <a:p>
            <a:r>
              <a:rPr lang="en-US">
                <a:solidFill>
                  <a:srgbClr val="0070C0"/>
                </a:solidFill>
              </a:rPr>
              <a:t>ARIMA(5,1,3) MODEL FORECAST</a:t>
            </a:r>
            <a:endParaRPr lang="en-US"/>
          </a:p>
        </p:txBody>
      </p:sp>
      <p:sp>
        <p:nvSpPr>
          <p:cNvPr id="7" name="TextBox 6">
            <a:extLst>
              <a:ext uri="{FF2B5EF4-FFF2-40B4-BE49-F238E27FC236}">
                <a16:creationId xmlns:a16="http://schemas.microsoft.com/office/drawing/2014/main" id="{E9A10505-5895-45A2-6124-370BFD748EFF}"/>
              </a:ext>
            </a:extLst>
          </p:cNvPr>
          <p:cNvSpPr txBox="1"/>
          <p:nvPr/>
        </p:nvSpPr>
        <p:spPr>
          <a:xfrm>
            <a:off x="2203554" y="1964174"/>
            <a:ext cx="2274757" cy="369332"/>
          </a:xfrm>
          <a:prstGeom prst="rect">
            <a:avLst/>
          </a:prstGeom>
          <a:noFill/>
        </p:spPr>
        <p:txBody>
          <a:bodyPr wrap="square" lIns="91440" tIns="45720" rIns="91440" bIns="45720" anchor="t">
            <a:spAutoFit/>
          </a:bodyPr>
          <a:lstStyle/>
          <a:p>
            <a:r>
              <a:rPr lang="en-US" b="1"/>
              <a:t>ASE: </a:t>
            </a:r>
            <a:r>
              <a:rPr lang="en-US"/>
              <a:t>1.077798</a:t>
            </a:r>
          </a:p>
        </p:txBody>
      </p:sp>
      <p:grpSp>
        <p:nvGrpSpPr>
          <p:cNvPr id="13" name="Group 12">
            <a:extLst>
              <a:ext uri="{FF2B5EF4-FFF2-40B4-BE49-F238E27FC236}">
                <a16:creationId xmlns:a16="http://schemas.microsoft.com/office/drawing/2014/main" id="{5C2891BC-5DB7-9B59-55FE-970C996A6A8F}"/>
              </a:ext>
            </a:extLst>
          </p:cNvPr>
          <p:cNvGrpSpPr/>
          <p:nvPr/>
        </p:nvGrpSpPr>
        <p:grpSpPr>
          <a:xfrm>
            <a:off x="-925514" y="4249171"/>
            <a:ext cx="3168650" cy="3543541"/>
            <a:chOff x="926333" y="909663"/>
            <a:chExt cx="4509235" cy="5042732"/>
          </a:xfrm>
          <a:noFill/>
        </p:grpSpPr>
        <p:sp>
          <p:nvSpPr>
            <p:cNvPr id="11" name="Freeform: Shape 10">
              <a:extLst>
                <a:ext uri="{FF2B5EF4-FFF2-40B4-BE49-F238E27FC236}">
                  <a16:creationId xmlns:a16="http://schemas.microsoft.com/office/drawing/2014/main" id="{B83C398F-8241-9007-264A-21C384809DE8}"/>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912A4701-FDBA-21B7-FFB4-A00DF893418D}"/>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3E3E4DB-4F74-FA1C-0B28-E045E7CF7908}"/>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84DF9D9-B5B2-4F61-38E7-32D45B583245}"/>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AD53068-C140-1938-DCB3-A5253B0E67D0}"/>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CCAB62A7-2B4F-BD27-9E04-3400B2167637}"/>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36" name="Video 35">
            <a:hlinkClick r:id="" action="ppaction://media"/>
            <a:extLst>
              <a:ext uri="{FF2B5EF4-FFF2-40B4-BE49-F238E27FC236}">
                <a16:creationId xmlns:a16="http://schemas.microsoft.com/office/drawing/2014/main" id="{7166F2C3-95E4-42B3-4AB5-1295FFDE004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9638297"/>
      </p:ext>
    </p:extLst>
  </p:cSld>
  <p:clrMapOvr>
    <a:masterClrMapping/>
  </p:clrMapOvr>
  <mc:AlternateContent xmlns:mc="http://schemas.openxmlformats.org/markup-compatibility/2006" xmlns:p14="http://schemas.microsoft.com/office/powerpoint/2010/main">
    <mc:Choice Requires="p14">
      <p:transition spd="slow" p14:dur="2000" advTm="18067"/>
    </mc:Choice>
    <mc:Fallback xmlns="">
      <p:transition spd="slow" advTm="180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7612-4653-9612-E21C-6A3420A4FD7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06C171F-01B9-ED94-380C-5FFDBC0AAF88}"/>
              </a:ext>
            </a:extLst>
          </p:cNvPr>
          <p:cNvSpPr>
            <a:spLocks noGrp="1"/>
          </p:cNvSpPr>
          <p:nvPr>
            <p:ph type="title"/>
          </p:nvPr>
        </p:nvSpPr>
        <p:spPr>
          <a:xfrm>
            <a:off x="2203554" y="365126"/>
            <a:ext cx="9150245" cy="849078"/>
          </a:xfrm>
        </p:spPr>
        <p:txBody>
          <a:bodyPr/>
          <a:lstStyle/>
          <a:p>
            <a:r>
              <a:rPr lang="en-US">
                <a:solidFill>
                  <a:srgbClr val="0070C0"/>
                </a:solidFill>
              </a:rPr>
              <a:t>ARIMA(5,1,3) MODEL COMPARISONS</a:t>
            </a:r>
          </a:p>
        </p:txBody>
      </p:sp>
      <p:grpSp>
        <p:nvGrpSpPr>
          <p:cNvPr id="13" name="Group 12">
            <a:extLst>
              <a:ext uri="{FF2B5EF4-FFF2-40B4-BE49-F238E27FC236}">
                <a16:creationId xmlns:a16="http://schemas.microsoft.com/office/drawing/2014/main" id="{5C2891BC-5DB7-9B59-55FE-970C996A6A8F}"/>
              </a:ext>
            </a:extLst>
          </p:cNvPr>
          <p:cNvGrpSpPr/>
          <p:nvPr/>
        </p:nvGrpSpPr>
        <p:grpSpPr>
          <a:xfrm>
            <a:off x="-925514" y="4249171"/>
            <a:ext cx="3168650" cy="3543541"/>
            <a:chOff x="926333" y="909663"/>
            <a:chExt cx="4509235" cy="5042732"/>
          </a:xfrm>
          <a:noFill/>
        </p:grpSpPr>
        <p:sp>
          <p:nvSpPr>
            <p:cNvPr id="11" name="Freeform: Shape 10">
              <a:extLst>
                <a:ext uri="{FF2B5EF4-FFF2-40B4-BE49-F238E27FC236}">
                  <a16:creationId xmlns:a16="http://schemas.microsoft.com/office/drawing/2014/main" id="{B83C398F-8241-9007-264A-21C384809DE8}"/>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912A4701-FDBA-21B7-FFB4-A00DF893418D}"/>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3E3E4DB-4F74-FA1C-0B28-E045E7CF7908}"/>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84DF9D9-B5B2-4F61-38E7-32D45B583245}"/>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AD53068-C140-1938-DCB3-A5253B0E67D0}"/>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CCAB62A7-2B4F-BD27-9E04-3400B2167637}"/>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7" name="Picture 6" descr="A red line graph with white text&#10;&#10;Description automatically generated">
            <a:extLst>
              <a:ext uri="{FF2B5EF4-FFF2-40B4-BE49-F238E27FC236}">
                <a16:creationId xmlns:a16="http://schemas.microsoft.com/office/drawing/2014/main" id="{581648BA-EBA1-8308-BB27-0EC9A8C5F8ED}"/>
              </a:ext>
            </a:extLst>
          </p:cNvPr>
          <p:cNvPicPr>
            <a:picLocks noChangeAspect="1"/>
          </p:cNvPicPr>
          <p:nvPr/>
        </p:nvPicPr>
        <p:blipFill>
          <a:blip r:embed="rId4"/>
          <a:stretch>
            <a:fillRect/>
          </a:stretch>
        </p:blipFill>
        <p:spPr>
          <a:xfrm>
            <a:off x="12492" y="1872736"/>
            <a:ext cx="6096000" cy="3762103"/>
          </a:xfrm>
          <a:prstGeom prst="rect">
            <a:avLst/>
          </a:prstGeom>
        </p:spPr>
      </p:pic>
      <p:sp>
        <p:nvSpPr>
          <p:cNvPr id="14" name="TextBox 13">
            <a:extLst>
              <a:ext uri="{FF2B5EF4-FFF2-40B4-BE49-F238E27FC236}">
                <a16:creationId xmlns:a16="http://schemas.microsoft.com/office/drawing/2014/main" id="{38F8C6DE-1D16-9A0C-0F07-FAFB0380DDE8}"/>
              </a:ext>
            </a:extLst>
          </p:cNvPr>
          <p:cNvSpPr txBox="1"/>
          <p:nvPr/>
        </p:nvSpPr>
        <p:spPr>
          <a:xfrm>
            <a:off x="1332876" y="1970902"/>
            <a:ext cx="3455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Spectral Density Comparisons</a:t>
            </a:r>
            <a:endParaRPr lang="en-US"/>
          </a:p>
        </p:txBody>
      </p:sp>
      <p:pic>
        <p:nvPicPr>
          <p:cNvPr id="16" name="Picture 15" descr="A red line graph with text&#10;&#10;Description automatically generated">
            <a:extLst>
              <a:ext uri="{FF2B5EF4-FFF2-40B4-BE49-F238E27FC236}">
                <a16:creationId xmlns:a16="http://schemas.microsoft.com/office/drawing/2014/main" id="{E3A9B856-1239-B5B0-182B-25492ADA501A}"/>
              </a:ext>
            </a:extLst>
          </p:cNvPr>
          <p:cNvPicPr>
            <a:picLocks noChangeAspect="1"/>
          </p:cNvPicPr>
          <p:nvPr/>
        </p:nvPicPr>
        <p:blipFill>
          <a:blip r:embed="rId5"/>
          <a:stretch>
            <a:fillRect/>
          </a:stretch>
        </p:blipFill>
        <p:spPr>
          <a:xfrm>
            <a:off x="6108492" y="3096933"/>
            <a:ext cx="6096000" cy="3762103"/>
          </a:xfrm>
          <a:prstGeom prst="rect">
            <a:avLst/>
          </a:prstGeom>
        </p:spPr>
      </p:pic>
      <p:sp>
        <p:nvSpPr>
          <p:cNvPr id="15" name="TextBox 14">
            <a:extLst>
              <a:ext uri="{FF2B5EF4-FFF2-40B4-BE49-F238E27FC236}">
                <a16:creationId xmlns:a16="http://schemas.microsoft.com/office/drawing/2014/main" id="{41E653D0-CB45-4103-0441-3B16A1E50899}"/>
              </a:ext>
            </a:extLst>
          </p:cNvPr>
          <p:cNvSpPr txBox="1"/>
          <p:nvPr/>
        </p:nvSpPr>
        <p:spPr>
          <a:xfrm>
            <a:off x="7920394" y="3432614"/>
            <a:ext cx="237398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Calibri"/>
                <a:cs typeface="Calibri"/>
              </a:rPr>
              <a:t>ACF Comparisons</a:t>
            </a:r>
            <a:endParaRPr lang="en-US"/>
          </a:p>
        </p:txBody>
      </p:sp>
      <p:pic>
        <p:nvPicPr>
          <p:cNvPr id="30" name="Video 29">
            <a:hlinkClick r:id="" action="ppaction://media"/>
            <a:extLst>
              <a:ext uri="{FF2B5EF4-FFF2-40B4-BE49-F238E27FC236}">
                <a16:creationId xmlns:a16="http://schemas.microsoft.com/office/drawing/2014/main" id="{0A6A2830-7224-E142-6C0C-59AF0D8D6B3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9627401" y="1214204"/>
            <a:ext cx="2164850" cy="2164850"/>
          </a:xfrm>
          <a:prstGeom prst="ellipse">
            <a:avLst/>
          </a:prstGeom>
        </p:spPr>
      </p:pic>
    </p:spTree>
    <p:extLst>
      <p:ext uri="{BB962C8B-B14F-4D97-AF65-F5344CB8AC3E}">
        <p14:creationId xmlns:p14="http://schemas.microsoft.com/office/powerpoint/2010/main" val="1692061452"/>
      </p:ext>
    </p:extLst>
  </p:cSld>
  <p:clrMapOvr>
    <a:masterClrMapping/>
  </p:clrMapOvr>
  <mc:AlternateContent xmlns:mc="http://schemas.openxmlformats.org/markup-compatibility/2006" xmlns:p14="http://schemas.microsoft.com/office/powerpoint/2010/main">
    <mc:Choice Requires="p14">
      <p:transition spd="slow" p14:dur="2000" advTm="20989"/>
    </mc:Choice>
    <mc:Fallback xmlns="">
      <p:transition spd="slow" advTm="209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1C646B7A-5194-46CA-02EB-5131988BDF44}"/>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371B51E9-EEF2-16A9-95F0-58019C51CF36}"/>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73976E72-C93D-5B3A-0589-2742B9866626}"/>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5" name="TextBox 4">
            <a:extLst>
              <a:ext uri="{FF2B5EF4-FFF2-40B4-BE49-F238E27FC236}">
                <a16:creationId xmlns:a16="http://schemas.microsoft.com/office/drawing/2014/main" id="{E3BFCE1F-80C4-5E26-1B35-BE56F9EAECAC}"/>
              </a:ext>
            </a:extLst>
          </p:cNvPr>
          <p:cNvSpPr txBox="1"/>
          <p:nvPr/>
        </p:nvSpPr>
        <p:spPr>
          <a:xfrm>
            <a:off x="2978806" y="3105835"/>
            <a:ext cx="6234399" cy="646331"/>
          </a:xfrm>
          <a:prstGeom prst="rect">
            <a:avLst/>
          </a:prstGeom>
          <a:noFill/>
        </p:spPr>
        <p:txBody>
          <a:bodyPr wrap="none" lIns="91440" tIns="45720" rIns="91440" bIns="45720" rtlCol="0" anchor="t">
            <a:spAutoFit/>
          </a:bodyPr>
          <a:lstStyle/>
          <a:p>
            <a:pPr algn="ctr">
              <a:defRPr/>
            </a:pPr>
            <a:r>
              <a:rPr lang="en-US" sz="3600">
                <a:solidFill>
                  <a:prstClr val="white"/>
                </a:solidFill>
                <a:latin typeface="Noto Sans SemiBold"/>
                <a:ea typeface="Noto Sans SemiBold"/>
                <a:cs typeface="Noto Sans SemiBold"/>
              </a:rPr>
              <a:t>FINAL ARIMA(5,1,3) MODEL</a:t>
            </a:r>
            <a:endParaRPr lang="en-IN" sz="3600" b="0" i="0" u="none" strike="noStrike" kern="1200" cap="none" spc="0" normalizeH="0" baseline="0" noProof="0">
              <a:ln>
                <a:noFill/>
              </a:ln>
              <a:solidFill>
                <a:prstClr val="white"/>
              </a:solidFill>
              <a:effectLst/>
              <a:uLnTx/>
              <a:uFillTx/>
              <a:latin typeface="Noto Sans SemiBold"/>
              <a:ea typeface="Noto Sans SemiBold"/>
              <a:cs typeface="Noto Sans SemiBold"/>
            </a:endParaRPr>
          </a:p>
        </p:txBody>
      </p:sp>
      <p:pic>
        <p:nvPicPr>
          <p:cNvPr id="6" name="Picture 5">
            <a:extLst>
              <a:ext uri="{FF2B5EF4-FFF2-40B4-BE49-F238E27FC236}">
                <a16:creationId xmlns:a16="http://schemas.microsoft.com/office/drawing/2014/main" id="{1FEF21B1-74CF-66B6-F8FD-A79AE6D01CFA}"/>
              </a:ext>
            </a:extLst>
          </p:cNvPr>
          <p:cNvPicPr>
            <a:picLocks noChangeAspect="1"/>
          </p:cNvPicPr>
          <p:nvPr/>
        </p:nvPicPr>
        <p:blipFill>
          <a:blip r:embed="rId4"/>
          <a:stretch>
            <a:fillRect/>
          </a:stretch>
        </p:blipFill>
        <p:spPr>
          <a:xfrm>
            <a:off x="0" y="3748434"/>
            <a:ext cx="12192000" cy="435429"/>
          </a:xfrm>
          <a:prstGeom prst="rect">
            <a:avLst/>
          </a:prstGeom>
        </p:spPr>
      </p:pic>
      <p:pic>
        <p:nvPicPr>
          <p:cNvPr id="17" name="Video 16">
            <a:hlinkClick r:id="" action="ppaction://media"/>
            <a:extLst>
              <a:ext uri="{FF2B5EF4-FFF2-40B4-BE49-F238E27FC236}">
                <a16:creationId xmlns:a16="http://schemas.microsoft.com/office/drawing/2014/main" id="{49818A17-E815-38AB-6127-E9A6B863B1F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9682480" y="4348480"/>
            <a:ext cx="2427224" cy="2427224"/>
          </a:xfrm>
          <a:prstGeom prst="ellipse">
            <a:avLst/>
          </a:prstGeom>
        </p:spPr>
      </p:pic>
    </p:spTree>
    <p:extLst>
      <p:ext uri="{BB962C8B-B14F-4D97-AF65-F5344CB8AC3E}">
        <p14:creationId xmlns:p14="http://schemas.microsoft.com/office/powerpoint/2010/main" val="41788359"/>
      </p:ext>
    </p:extLst>
  </p:cSld>
  <p:clrMapOvr>
    <a:masterClrMapping/>
  </p:clrMapOvr>
  <mc:AlternateContent xmlns:mc="http://schemas.openxmlformats.org/markup-compatibility/2006" xmlns:p14="http://schemas.microsoft.com/office/powerpoint/2010/main">
    <mc:Choice Requires="p14">
      <p:transition spd="slow" p14:dur="2000" advTm="9690"/>
    </mc:Choice>
    <mc:Fallback xmlns="">
      <p:transition spd="slow" advTm="969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AE17562D-9E95-E7FD-F730-F4745DCA060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2DC3D1AC-7D17-0539-EC06-FEA34DEB87FE}"/>
              </a:ext>
            </a:extLst>
          </p:cNvPr>
          <p:cNvSpPr txBox="1"/>
          <p:nvPr/>
        </p:nvSpPr>
        <p:spPr>
          <a:xfrm>
            <a:off x="945400" y="3105835"/>
            <a:ext cx="10301218" cy="646331"/>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Noto Sans SemiBold"/>
                <a:ea typeface="Noto Sans SemiBold"/>
                <a:cs typeface="Noto Sans SemiBold"/>
              </a:rPr>
              <a:t>MULTIVARIATE ARUMA(1,0,0) w/ s=52 MODEL</a:t>
            </a:r>
            <a:endParaRPr kumimoji="0" lang="en-IN" sz="3600" b="0" i="0" u="none" strike="noStrike" kern="1200" cap="none" spc="0" normalizeH="0" baseline="0" noProof="0">
              <a:ln>
                <a:noFill/>
              </a:ln>
              <a:solidFill>
                <a:prstClr val="white"/>
              </a:solidFill>
              <a:effectLst/>
              <a:uLnTx/>
              <a:uFillTx/>
              <a:latin typeface="Noto Sans SemiBold"/>
              <a:ea typeface="Noto Sans SemiBold"/>
              <a:cs typeface="Noto Sans SemiBold"/>
            </a:endParaRPr>
          </a:p>
        </p:txBody>
      </p:sp>
      <p:sp>
        <p:nvSpPr>
          <p:cNvPr id="3" name="TextBox 2">
            <a:extLst>
              <a:ext uri="{FF2B5EF4-FFF2-40B4-BE49-F238E27FC236}">
                <a16:creationId xmlns:a16="http://schemas.microsoft.com/office/drawing/2014/main" id="{FAC50401-82A3-AEF0-FF5D-58BAE9EA64B9}"/>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7692E49F-4C35-3C41-3C86-2CE6C80C663E}"/>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4" name="Video 3">
            <a:hlinkClick r:id="" action="ppaction://media"/>
            <a:extLst>
              <a:ext uri="{FF2B5EF4-FFF2-40B4-BE49-F238E27FC236}">
                <a16:creationId xmlns:a16="http://schemas.microsoft.com/office/drawing/2014/main" id="{24168E19-CA3A-5C2F-62DB-FE07C25CCCB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23273" y="99397"/>
            <a:ext cx="2057400" cy="2057400"/>
          </a:xfrm>
          <a:prstGeom prst="ellipse">
            <a:avLst/>
          </a:prstGeom>
        </p:spPr>
      </p:pic>
    </p:spTree>
    <p:extLst>
      <p:ext uri="{BB962C8B-B14F-4D97-AF65-F5344CB8AC3E}">
        <p14:creationId xmlns:p14="http://schemas.microsoft.com/office/powerpoint/2010/main" val="4173485136"/>
      </p:ext>
    </p:extLst>
  </p:cSld>
  <p:clrMapOvr>
    <a:masterClrMapping/>
  </p:clrMapOvr>
  <mc:AlternateContent xmlns:mc="http://schemas.openxmlformats.org/markup-compatibility/2006" xmlns:p14="http://schemas.microsoft.com/office/powerpoint/2010/main">
    <mc:Choice Requires="p14">
      <p:transition spd="slow" p14:dur="2000" advTm="5492"/>
    </mc:Choice>
    <mc:Fallback xmlns="">
      <p:transition spd="slow" advTm="54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11220A9-AC16-6DBD-28E3-C8E726C718F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444FA35-451B-BB83-9972-00DFCAACA7F7}"/>
              </a:ext>
            </a:extLst>
          </p:cNvPr>
          <p:cNvSpPr>
            <a:spLocks noGrp="1"/>
          </p:cNvSpPr>
          <p:nvPr>
            <p:ph type="title"/>
          </p:nvPr>
        </p:nvSpPr>
        <p:spPr>
          <a:xfrm>
            <a:off x="2203554" y="365126"/>
            <a:ext cx="7520738" cy="849078"/>
          </a:xfrm>
        </p:spPr>
        <p:txBody>
          <a:bodyPr>
            <a:normAutofit/>
          </a:bodyPr>
          <a:lstStyle/>
          <a:p>
            <a:r>
              <a:rPr lang="en-US">
                <a:solidFill>
                  <a:srgbClr val="0070C0"/>
                </a:solidFill>
              </a:rPr>
              <a:t>LAGGING VARIABLES</a:t>
            </a:r>
            <a:endParaRPr lang="en-US">
              <a:solidFill>
                <a:srgbClr val="0070C0"/>
              </a:solidFill>
              <a:ea typeface="Calibri Light"/>
              <a:cs typeface="Calibri Light"/>
            </a:endParaRPr>
          </a:p>
        </p:txBody>
      </p:sp>
      <p:grpSp>
        <p:nvGrpSpPr>
          <p:cNvPr id="12" name="Group 11">
            <a:extLst>
              <a:ext uri="{FF2B5EF4-FFF2-40B4-BE49-F238E27FC236}">
                <a16:creationId xmlns:a16="http://schemas.microsoft.com/office/drawing/2014/main" id="{0E8B9637-44D0-43D0-725B-202A971FE33C}"/>
              </a:ext>
            </a:extLst>
          </p:cNvPr>
          <p:cNvGrpSpPr/>
          <p:nvPr/>
        </p:nvGrpSpPr>
        <p:grpSpPr>
          <a:xfrm>
            <a:off x="-925514" y="4249171"/>
            <a:ext cx="3168650" cy="3543541"/>
            <a:chOff x="926333" y="909663"/>
            <a:chExt cx="4509235" cy="5042732"/>
          </a:xfrm>
          <a:noFill/>
        </p:grpSpPr>
        <p:sp>
          <p:nvSpPr>
            <p:cNvPr id="6" name="Freeform: Shape 5">
              <a:extLst>
                <a:ext uri="{FF2B5EF4-FFF2-40B4-BE49-F238E27FC236}">
                  <a16:creationId xmlns:a16="http://schemas.microsoft.com/office/drawing/2014/main" id="{AC3ED959-22E5-E174-6D5B-FCDB795A5DDD}"/>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D025BB4C-0E02-8368-F01E-DDD5D9D6DEE2}"/>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176286F3-0EF8-0041-651C-85115D946E2A}"/>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B3B14F56-A66A-0DF5-4F89-E512DAA7ECCE}"/>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3B6E64DD-7D05-E805-DED5-44100EE29164}"/>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304EBE05-8DEA-E178-894D-9D9A881F1B30}"/>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5" name="Picture 4">
            <a:extLst>
              <a:ext uri="{FF2B5EF4-FFF2-40B4-BE49-F238E27FC236}">
                <a16:creationId xmlns:a16="http://schemas.microsoft.com/office/drawing/2014/main" id="{9AA20C36-111D-7DCD-D301-E11C0561AB24}"/>
              </a:ext>
            </a:extLst>
          </p:cNvPr>
          <p:cNvPicPr>
            <a:picLocks noChangeAspect="1"/>
          </p:cNvPicPr>
          <p:nvPr/>
        </p:nvPicPr>
        <p:blipFill>
          <a:blip r:embed="rId5"/>
          <a:stretch>
            <a:fillRect/>
          </a:stretch>
        </p:blipFill>
        <p:spPr>
          <a:xfrm>
            <a:off x="413756" y="1273130"/>
            <a:ext cx="5609226" cy="3460236"/>
          </a:xfrm>
          <a:prstGeom prst="rect">
            <a:avLst/>
          </a:prstGeom>
        </p:spPr>
      </p:pic>
      <p:pic>
        <p:nvPicPr>
          <p:cNvPr id="14" name="Picture 13">
            <a:extLst>
              <a:ext uri="{FF2B5EF4-FFF2-40B4-BE49-F238E27FC236}">
                <a16:creationId xmlns:a16="http://schemas.microsoft.com/office/drawing/2014/main" id="{EF7C8B00-9970-94BE-4E8C-C3A1B9A5FB88}"/>
              </a:ext>
            </a:extLst>
          </p:cNvPr>
          <p:cNvPicPr>
            <a:picLocks noChangeAspect="1"/>
          </p:cNvPicPr>
          <p:nvPr/>
        </p:nvPicPr>
        <p:blipFill>
          <a:blip r:embed="rId6"/>
          <a:stretch>
            <a:fillRect/>
          </a:stretch>
        </p:blipFill>
        <p:spPr>
          <a:xfrm>
            <a:off x="6262762" y="3217852"/>
            <a:ext cx="5281297" cy="3257943"/>
          </a:xfrm>
          <a:prstGeom prst="rect">
            <a:avLst/>
          </a:prstGeom>
        </p:spPr>
      </p:pic>
      <p:pic>
        <p:nvPicPr>
          <p:cNvPr id="3" name="Video 2">
            <a:hlinkClick r:id="" action="ppaction://media"/>
            <a:extLst>
              <a:ext uri="{FF2B5EF4-FFF2-40B4-BE49-F238E27FC236}">
                <a16:creationId xmlns:a16="http://schemas.microsoft.com/office/drawing/2014/main" id="{464E8291-1958-A3C8-4D0E-B50C3D05D5E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23273" y="99397"/>
            <a:ext cx="2057400" cy="2057400"/>
          </a:xfrm>
          <a:prstGeom prst="ellipse">
            <a:avLst/>
          </a:prstGeom>
        </p:spPr>
      </p:pic>
    </p:spTree>
    <p:extLst>
      <p:ext uri="{BB962C8B-B14F-4D97-AF65-F5344CB8AC3E}">
        <p14:creationId xmlns:p14="http://schemas.microsoft.com/office/powerpoint/2010/main" val="781172387"/>
      </p:ext>
    </p:extLst>
  </p:cSld>
  <p:clrMapOvr>
    <a:masterClrMapping/>
  </p:clrMapOvr>
  <mc:AlternateContent xmlns:mc="http://schemas.openxmlformats.org/markup-compatibility/2006" xmlns:p14="http://schemas.microsoft.com/office/powerpoint/2010/main">
    <mc:Choice Requires="p14">
      <p:transition spd="slow" p14:dur="2000" advTm="15910"/>
    </mc:Choice>
    <mc:Fallback xmlns="">
      <p:transition spd="slow" advTm="159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F78725-A40F-46E0-9CA0-1F734DE0995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7D92DB-0076-10F7-37FD-546CA583A680}"/>
              </a:ext>
            </a:extLst>
          </p:cNvPr>
          <p:cNvSpPr>
            <a:spLocks noGrp="1"/>
          </p:cNvSpPr>
          <p:nvPr>
            <p:ph type="title"/>
          </p:nvPr>
        </p:nvSpPr>
        <p:spPr>
          <a:xfrm>
            <a:off x="1685743" y="352769"/>
            <a:ext cx="9150245" cy="849078"/>
          </a:xfrm>
        </p:spPr>
        <p:txBody>
          <a:bodyPr>
            <a:normAutofit fontScale="90000"/>
          </a:bodyPr>
          <a:lstStyle/>
          <a:p>
            <a:r>
              <a:rPr lang="en-US">
                <a:solidFill>
                  <a:srgbClr val="0070C0"/>
                </a:solidFill>
              </a:rPr>
              <a:t>MULTIVARIATE MODEL |Fit ARUMA to residuals</a:t>
            </a:r>
          </a:p>
        </p:txBody>
      </p:sp>
      <p:grpSp>
        <p:nvGrpSpPr>
          <p:cNvPr id="15" name="Group 14">
            <a:extLst>
              <a:ext uri="{FF2B5EF4-FFF2-40B4-BE49-F238E27FC236}">
                <a16:creationId xmlns:a16="http://schemas.microsoft.com/office/drawing/2014/main" id="{1AD3B982-5155-0E5F-41B7-A57AF4D40015}"/>
              </a:ext>
            </a:extLst>
          </p:cNvPr>
          <p:cNvGrpSpPr/>
          <p:nvPr/>
        </p:nvGrpSpPr>
        <p:grpSpPr>
          <a:xfrm>
            <a:off x="-925514" y="4249171"/>
            <a:ext cx="3168650" cy="3543541"/>
            <a:chOff x="926333" y="909663"/>
            <a:chExt cx="4509235" cy="5042732"/>
          </a:xfrm>
          <a:noFill/>
        </p:grpSpPr>
        <p:sp>
          <p:nvSpPr>
            <p:cNvPr id="5" name="Freeform: Shape 4">
              <a:extLst>
                <a:ext uri="{FF2B5EF4-FFF2-40B4-BE49-F238E27FC236}">
                  <a16:creationId xmlns:a16="http://schemas.microsoft.com/office/drawing/2014/main" id="{E638F82D-D3C1-B332-0588-1303C3956A12}"/>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Freeform: Shape 6">
              <a:extLst>
                <a:ext uri="{FF2B5EF4-FFF2-40B4-BE49-F238E27FC236}">
                  <a16:creationId xmlns:a16="http://schemas.microsoft.com/office/drawing/2014/main" id="{E146902E-3701-1901-3647-796E1AB66835}"/>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1" name="Freeform: Shape 10">
              <a:extLst>
                <a:ext uri="{FF2B5EF4-FFF2-40B4-BE49-F238E27FC236}">
                  <a16:creationId xmlns:a16="http://schemas.microsoft.com/office/drawing/2014/main" id="{2409E289-69A0-B251-4BD5-4DC56B22E5AB}"/>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CADF0707-4B0D-FFF6-5A69-FF45B79F0970}"/>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3" name="Freeform: Shape 12">
              <a:extLst>
                <a:ext uri="{FF2B5EF4-FFF2-40B4-BE49-F238E27FC236}">
                  <a16:creationId xmlns:a16="http://schemas.microsoft.com/office/drawing/2014/main" id="{E9F8468C-DCD1-F7F8-E88C-6FDE239AE498}"/>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4" name="Freeform: Shape 13">
              <a:extLst>
                <a:ext uri="{FF2B5EF4-FFF2-40B4-BE49-F238E27FC236}">
                  <a16:creationId xmlns:a16="http://schemas.microsoft.com/office/drawing/2014/main" id="{599B3168-BA27-9D4E-4B3C-0B3AE102E46C}"/>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8" name="Picture 7">
            <a:extLst>
              <a:ext uri="{FF2B5EF4-FFF2-40B4-BE49-F238E27FC236}">
                <a16:creationId xmlns:a16="http://schemas.microsoft.com/office/drawing/2014/main" id="{C14DB15D-05C4-93BC-1F07-A63CE781709B}"/>
              </a:ext>
            </a:extLst>
          </p:cNvPr>
          <p:cNvPicPr>
            <a:picLocks noChangeAspect="1"/>
          </p:cNvPicPr>
          <p:nvPr/>
        </p:nvPicPr>
        <p:blipFill>
          <a:blip r:embed="rId5"/>
          <a:stretch>
            <a:fillRect/>
          </a:stretch>
        </p:blipFill>
        <p:spPr>
          <a:xfrm>
            <a:off x="2113582" y="1472927"/>
            <a:ext cx="7611185" cy="4471027"/>
          </a:xfrm>
          <a:prstGeom prst="rect">
            <a:avLst/>
          </a:prstGeom>
        </p:spPr>
      </p:pic>
      <p:pic>
        <p:nvPicPr>
          <p:cNvPr id="16" name="Video 15">
            <a:hlinkClick r:id="" action="ppaction://media"/>
            <a:extLst>
              <a:ext uri="{FF2B5EF4-FFF2-40B4-BE49-F238E27FC236}">
                <a16:creationId xmlns:a16="http://schemas.microsoft.com/office/drawing/2014/main" id="{8549E308-A272-9497-DA16-379D0279D571}"/>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23273" y="99397"/>
            <a:ext cx="2057400" cy="2057400"/>
          </a:xfrm>
          <a:prstGeom prst="ellipse">
            <a:avLst/>
          </a:prstGeom>
        </p:spPr>
      </p:pic>
    </p:spTree>
    <p:extLst>
      <p:ext uri="{BB962C8B-B14F-4D97-AF65-F5344CB8AC3E}">
        <p14:creationId xmlns:p14="http://schemas.microsoft.com/office/powerpoint/2010/main" val="427146491"/>
      </p:ext>
    </p:extLst>
  </p:cSld>
  <p:clrMapOvr>
    <a:masterClrMapping/>
  </p:clrMapOvr>
  <mc:AlternateContent xmlns:mc="http://schemas.openxmlformats.org/markup-compatibility/2006" xmlns:p14="http://schemas.microsoft.com/office/powerpoint/2010/main">
    <mc:Choice Requires="p14">
      <p:transition spd="slow" p14:dur="2000" advTm="14465"/>
    </mc:Choice>
    <mc:Fallback xmlns="">
      <p:transition spd="slow" advTm="14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6"/>
                </p:tgtEl>
              </p:cMediaNode>
            </p:vide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6"/>
                                        </p:tgtEl>
                                      </p:cBhvr>
                                    </p:cmd>
                                  </p:childTnLst>
                                </p:cTn>
                              </p:par>
                            </p:childTnLst>
                          </p:cTn>
                        </p:par>
                      </p:childTnLst>
                    </p:cTn>
                  </p:par>
                </p:childTnLst>
              </p:cTn>
              <p:nextCondLst>
                <p:cond evt="onClick" delay="0">
                  <p:tgtEl>
                    <p:spTgt spid="16"/>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D0090F6A-216C-9EA1-08B1-234B6F73E3C7}"/>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8A8293EF-40C7-A360-7BEE-56A2B6027373}"/>
              </a:ext>
            </a:extLst>
          </p:cNvPr>
          <p:cNvSpPr txBox="1"/>
          <p:nvPr/>
        </p:nvSpPr>
        <p:spPr>
          <a:xfrm>
            <a:off x="5550020" y="3105835"/>
            <a:ext cx="1091966"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EDA</a:t>
            </a:r>
            <a:endParaRPr kumimoji="0" lang="en-IN" sz="3600" b="0" i="0" u="none" strike="noStrike" kern="1200" cap="none" spc="0" normalizeH="0" baseline="0" noProof="0">
              <a:ln>
                <a:noFill/>
              </a:ln>
              <a:solidFill>
                <a:prstClr val="white"/>
              </a:solid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3" name="TextBox 2">
            <a:extLst>
              <a:ext uri="{FF2B5EF4-FFF2-40B4-BE49-F238E27FC236}">
                <a16:creationId xmlns:a16="http://schemas.microsoft.com/office/drawing/2014/main" id="{117D91CE-2653-B55D-329E-E5BF5993D78A}"/>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2C18B179-C61B-A418-EC41-1321A3B4B756}"/>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17" name="Video 16">
            <a:hlinkClick r:id="" action="ppaction://media"/>
            <a:extLst>
              <a:ext uri="{FF2B5EF4-FFF2-40B4-BE49-F238E27FC236}">
                <a16:creationId xmlns:a16="http://schemas.microsoft.com/office/drawing/2014/main" id="{359931DA-71C0-B4A8-8485-0B228FD5A245}"/>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94471348"/>
      </p:ext>
    </p:extLst>
  </p:cSld>
  <p:clrMapOvr>
    <a:masterClrMapping/>
  </p:clrMapOvr>
  <mc:AlternateContent xmlns:mc="http://schemas.openxmlformats.org/markup-compatibility/2006" xmlns:p14="http://schemas.microsoft.com/office/powerpoint/2010/main">
    <mc:Choice Requires="p14">
      <p:transition spd="slow" p14:dur="2000" advTm="13762"/>
    </mc:Choice>
    <mc:Fallback xmlns="">
      <p:transition spd="slow" advTm="137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D40CB9-0F86-566D-2D01-96BA4686475F}"/>
            </a:ext>
          </a:extLst>
        </p:cNvPr>
        <p:cNvGrpSpPr/>
        <p:nvPr/>
      </p:nvGrpSpPr>
      <p:grpSpPr>
        <a:xfrm>
          <a:off x="0" y="0"/>
          <a:ext cx="0" cy="0"/>
          <a:chOff x="0" y="0"/>
          <a:chExt cx="0" cy="0"/>
        </a:xfrm>
      </p:grpSpPr>
      <p:pic>
        <p:nvPicPr>
          <p:cNvPr id="3" name="Picture 2">
            <a:extLst>
              <a:ext uri="{FF2B5EF4-FFF2-40B4-BE49-F238E27FC236}">
                <a16:creationId xmlns:a16="http://schemas.microsoft.com/office/drawing/2014/main" id="{72B6445F-FD84-32C0-AE93-BB5BB72BB833}"/>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468706" y="1648952"/>
            <a:ext cx="7688766" cy="4745068"/>
          </a:xfrm>
          <a:prstGeom prst="rect">
            <a:avLst/>
          </a:prstGeom>
        </p:spPr>
      </p:pic>
      <p:sp>
        <p:nvSpPr>
          <p:cNvPr id="2" name="Title 1">
            <a:extLst>
              <a:ext uri="{FF2B5EF4-FFF2-40B4-BE49-F238E27FC236}">
                <a16:creationId xmlns:a16="http://schemas.microsoft.com/office/drawing/2014/main" id="{2CD90091-9370-4443-5C47-2B847D544F3D}"/>
              </a:ext>
            </a:extLst>
          </p:cNvPr>
          <p:cNvSpPr>
            <a:spLocks noGrp="1"/>
          </p:cNvSpPr>
          <p:nvPr>
            <p:ph type="title"/>
          </p:nvPr>
        </p:nvSpPr>
        <p:spPr>
          <a:xfrm>
            <a:off x="2203554" y="365126"/>
            <a:ext cx="9150245" cy="849078"/>
          </a:xfrm>
        </p:spPr>
        <p:txBody>
          <a:bodyPr>
            <a:normAutofit fontScale="90000"/>
          </a:bodyPr>
          <a:lstStyle/>
          <a:p>
            <a:r>
              <a:rPr lang="en-US">
                <a:solidFill>
                  <a:srgbClr val="0070C0"/>
                </a:solidFill>
              </a:rPr>
              <a:t>ARUMA(1,0,0) w/ S=52 MODEL FORECAST</a:t>
            </a:r>
            <a:endParaRPr lang="en-US"/>
          </a:p>
        </p:txBody>
      </p:sp>
      <p:sp>
        <p:nvSpPr>
          <p:cNvPr id="7" name="TextBox 6">
            <a:extLst>
              <a:ext uri="{FF2B5EF4-FFF2-40B4-BE49-F238E27FC236}">
                <a16:creationId xmlns:a16="http://schemas.microsoft.com/office/drawing/2014/main" id="{0E02EF8F-015F-2950-B0AE-D7CCB464935C}"/>
              </a:ext>
            </a:extLst>
          </p:cNvPr>
          <p:cNvSpPr txBox="1"/>
          <p:nvPr/>
        </p:nvSpPr>
        <p:spPr>
          <a:xfrm>
            <a:off x="9448607" y="1279620"/>
            <a:ext cx="2274757" cy="369332"/>
          </a:xfrm>
          <a:prstGeom prst="rect">
            <a:avLst/>
          </a:prstGeom>
          <a:noFill/>
        </p:spPr>
        <p:txBody>
          <a:bodyPr wrap="square" lIns="91440" tIns="45720" rIns="91440" bIns="45720" anchor="t">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1" i="0" u="none" strike="noStrike" kern="1200" cap="none" spc="0" normalizeH="0" baseline="0" noProof="0">
                <a:ln>
                  <a:noFill/>
                </a:ln>
                <a:solidFill>
                  <a:prstClr val="black"/>
                </a:solidFill>
                <a:effectLst/>
                <a:uLnTx/>
                <a:uFillTx/>
                <a:latin typeface="Calibri" panose="020F0502020204030204"/>
                <a:ea typeface="+mn-ea"/>
                <a:cs typeface="+mn-cs"/>
              </a:rPr>
              <a:t>ASE: </a:t>
            </a:r>
            <a:r>
              <a:rPr kumimoji="0" lang="en-US" sz="1800" b="0" i="0" u="none" strike="noStrike" kern="1200" cap="none" spc="0" normalizeH="0" baseline="0" noProof="0">
                <a:ln>
                  <a:noFill/>
                </a:ln>
                <a:solidFill>
                  <a:prstClr val="black"/>
                </a:solidFill>
                <a:effectLst/>
                <a:uLnTx/>
                <a:uFillTx/>
                <a:latin typeface="Calibri" panose="020F0502020204030204"/>
                <a:ea typeface="+mn-ea"/>
                <a:cs typeface="+mn-cs"/>
              </a:rPr>
              <a:t>0.2549112</a:t>
            </a:r>
          </a:p>
        </p:txBody>
      </p:sp>
      <p:grpSp>
        <p:nvGrpSpPr>
          <p:cNvPr id="13" name="Group 12">
            <a:extLst>
              <a:ext uri="{FF2B5EF4-FFF2-40B4-BE49-F238E27FC236}">
                <a16:creationId xmlns:a16="http://schemas.microsoft.com/office/drawing/2014/main" id="{D31C148B-0C36-DFD8-9884-6A66B4C4160F}"/>
              </a:ext>
            </a:extLst>
          </p:cNvPr>
          <p:cNvGrpSpPr/>
          <p:nvPr/>
        </p:nvGrpSpPr>
        <p:grpSpPr>
          <a:xfrm>
            <a:off x="-925514" y="4249171"/>
            <a:ext cx="3168650" cy="3543541"/>
            <a:chOff x="926333" y="909663"/>
            <a:chExt cx="4509235" cy="5042732"/>
          </a:xfrm>
          <a:noFill/>
        </p:grpSpPr>
        <p:sp>
          <p:nvSpPr>
            <p:cNvPr id="11" name="Freeform: Shape 10">
              <a:extLst>
                <a:ext uri="{FF2B5EF4-FFF2-40B4-BE49-F238E27FC236}">
                  <a16:creationId xmlns:a16="http://schemas.microsoft.com/office/drawing/2014/main" id="{3C19D478-8294-26C4-6967-CBD2CB549893}"/>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4CE79EB-8CB3-B418-0686-EC1FE48C9A77}"/>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2FC0DD86-719C-AE8A-56D9-7DC9F599EECB}"/>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41411C07-39C3-5961-85AD-5F8E5B171A54}"/>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3F5BAD07-F219-AF40-5681-D16E016E272C}"/>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5641984A-F3A2-E7BF-FC92-759F6DC62451}"/>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17" name="Video 16">
            <a:hlinkClick r:id="" action="ppaction://media"/>
            <a:extLst>
              <a:ext uri="{FF2B5EF4-FFF2-40B4-BE49-F238E27FC236}">
                <a16:creationId xmlns:a16="http://schemas.microsoft.com/office/drawing/2014/main" id="{3C0995C1-CDE2-D1B2-C9BB-0D9FFDC5E1D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33663" y="4656297"/>
            <a:ext cx="2057400" cy="2057400"/>
          </a:xfrm>
          <a:prstGeom prst="ellipse">
            <a:avLst/>
          </a:prstGeom>
        </p:spPr>
      </p:pic>
    </p:spTree>
    <p:extLst>
      <p:ext uri="{BB962C8B-B14F-4D97-AF65-F5344CB8AC3E}">
        <p14:creationId xmlns:p14="http://schemas.microsoft.com/office/powerpoint/2010/main" val="2772739525"/>
      </p:ext>
    </p:extLst>
  </p:cSld>
  <p:clrMapOvr>
    <a:masterClrMapping/>
  </p:clrMapOvr>
  <mc:AlternateContent xmlns:mc="http://schemas.openxmlformats.org/markup-compatibility/2006" xmlns:p14="http://schemas.microsoft.com/office/powerpoint/2010/main">
    <mc:Choice Requires="p14">
      <p:transition spd="slow" p14:dur="2000" advTm="11233"/>
    </mc:Choice>
    <mc:Fallback xmlns="">
      <p:transition spd="slow" advTm="112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617BC-DABD-9CF4-890D-D690FE27F99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E0FE8D8-097E-1A54-5026-9AD6133889BB}"/>
              </a:ext>
            </a:extLst>
          </p:cNvPr>
          <p:cNvSpPr>
            <a:spLocks noGrp="1"/>
          </p:cNvSpPr>
          <p:nvPr>
            <p:ph type="title"/>
          </p:nvPr>
        </p:nvSpPr>
        <p:spPr>
          <a:xfrm>
            <a:off x="1303672" y="365126"/>
            <a:ext cx="9150245" cy="849078"/>
          </a:xfrm>
        </p:spPr>
        <p:txBody>
          <a:bodyPr/>
          <a:lstStyle/>
          <a:p>
            <a:r>
              <a:rPr lang="en-US">
                <a:solidFill>
                  <a:srgbClr val="0070C0"/>
                </a:solidFill>
              </a:rPr>
              <a:t>ARUMA(1,0,0) MODEL COMPARISONS</a:t>
            </a:r>
          </a:p>
        </p:txBody>
      </p:sp>
      <p:grpSp>
        <p:nvGrpSpPr>
          <p:cNvPr id="13" name="Group 12">
            <a:extLst>
              <a:ext uri="{FF2B5EF4-FFF2-40B4-BE49-F238E27FC236}">
                <a16:creationId xmlns:a16="http://schemas.microsoft.com/office/drawing/2014/main" id="{88E579AF-0E55-9185-D9C8-6D83F8311512}"/>
              </a:ext>
            </a:extLst>
          </p:cNvPr>
          <p:cNvGrpSpPr/>
          <p:nvPr/>
        </p:nvGrpSpPr>
        <p:grpSpPr>
          <a:xfrm>
            <a:off x="-925514" y="4249171"/>
            <a:ext cx="3168650" cy="3543541"/>
            <a:chOff x="926333" y="909663"/>
            <a:chExt cx="4509235" cy="5042732"/>
          </a:xfrm>
          <a:noFill/>
        </p:grpSpPr>
        <p:sp>
          <p:nvSpPr>
            <p:cNvPr id="11" name="Freeform: Shape 10">
              <a:extLst>
                <a:ext uri="{FF2B5EF4-FFF2-40B4-BE49-F238E27FC236}">
                  <a16:creationId xmlns:a16="http://schemas.microsoft.com/office/drawing/2014/main" id="{BC01A9D5-D617-B541-E407-E1F5DB936FDF}"/>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6" name="Freeform: Shape 5">
              <a:extLst>
                <a:ext uri="{FF2B5EF4-FFF2-40B4-BE49-F238E27FC236}">
                  <a16:creationId xmlns:a16="http://schemas.microsoft.com/office/drawing/2014/main" id="{0C67A796-EA41-CA4B-8E20-80D03DB053AC}"/>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8" name="Freeform: Shape 7">
              <a:extLst>
                <a:ext uri="{FF2B5EF4-FFF2-40B4-BE49-F238E27FC236}">
                  <a16:creationId xmlns:a16="http://schemas.microsoft.com/office/drawing/2014/main" id="{B774DD1E-0FE2-7042-FAE7-083E808DB107}"/>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9" name="Freeform: Shape 8">
              <a:extLst>
                <a:ext uri="{FF2B5EF4-FFF2-40B4-BE49-F238E27FC236}">
                  <a16:creationId xmlns:a16="http://schemas.microsoft.com/office/drawing/2014/main" id="{970DECE4-0F10-E050-5AB7-49F190F372AC}"/>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0" name="Freeform: Shape 9">
              <a:extLst>
                <a:ext uri="{FF2B5EF4-FFF2-40B4-BE49-F238E27FC236}">
                  <a16:creationId xmlns:a16="http://schemas.microsoft.com/office/drawing/2014/main" id="{BD0D2471-FC39-A67B-A980-ABAF5FC37A19}"/>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12" name="Freeform: Shape 11">
              <a:extLst>
                <a:ext uri="{FF2B5EF4-FFF2-40B4-BE49-F238E27FC236}">
                  <a16:creationId xmlns:a16="http://schemas.microsoft.com/office/drawing/2014/main" id="{B1E34DAD-D4FF-50A2-B734-D6460A88C7E2}"/>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IN"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grpSp>
      <p:pic>
        <p:nvPicPr>
          <p:cNvPr id="7" name="Picture 6">
            <a:extLst>
              <a:ext uri="{FF2B5EF4-FFF2-40B4-BE49-F238E27FC236}">
                <a16:creationId xmlns:a16="http://schemas.microsoft.com/office/drawing/2014/main" id="{BC473734-04F7-A4C8-C8AD-0CBE009DE3F1}"/>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2492" y="1872736"/>
            <a:ext cx="6096000" cy="3762102"/>
          </a:xfrm>
          <a:prstGeom prst="rect">
            <a:avLst/>
          </a:prstGeom>
        </p:spPr>
      </p:pic>
      <p:sp>
        <p:nvSpPr>
          <p:cNvPr id="14" name="TextBox 13">
            <a:extLst>
              <a:ext uri="{FF2B5EF4-FFF2-40B4-BE49-F238E27FC236}">
                <a16:creationId xmlns:a16="http://schemas.microsoft.com/office/drawing/2014/main" id="{D225A3AE-BEF7-9508-8264-C7EA780EC8E0}"/>
              </a:ext>
            </a:extLst>
          </p:cNvPr>
          <p:cNvSpPr txBox="1"/>
          <p:nvPr/>
        </p:nvSpPr>
        <p:spPr>
          <a:xfrm>
            <a:off x="1312231" y="1933598"/>
            <a:ext cx="3455232"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rPr>
              <a:t>10 Spectral Density Comparisons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1B64DF0-F63C-0CD5-FBEB-1C62983A90BC}"/>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6108492" y="3096933"/>
            <a:ext cx="6096000" cy="3762102"/>
          </a:xfrm>
          <a:prstGeom prst="rect">
            <a:avLst/>
          </a:prstGeom>
        </p:spPr>
      </p:pic>
      <p:sp>
        <p:nvSpPr>
          <p:cNvPr id="15" name="TextBox 14">
            <a:extLst>
              <a:ext uri="{FF2B5EF4-FFF2-40B4-BE49-F238E27FC236}">
                <a16:creationId xmlns:a16="http://schemas.microsoft.com/office/drawing/2014/main" id="{E67BE4A4-7423-6E81-EAE8-059474B3EB3B}"/>
              </a:ext>
            </a:extLst>
          </p:cNvPr>
          <p:cNvSpPr txBox="1"/>
          <p:nvPr/>
        </p:nvSpPr>
        <p:spPr>
          <a:xfrm>
            <a:off x="7784757" y="3234902"/>
            <a:ext cx="2216771"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a:ln>
                  <a:noFill/>
                </a:ln>
                <a:solidFill>
                  <a:prstClr val="black"/>
                </a:solidFill>
                <a:effectLst/>
                <a:uLnTx/>
                <a:uFillTx/>
                <a:latin typeface="Calibri" panose="020F0502020204030204"/>
                <a:ea typeface="Calibri"/>
                <a:cs typeface="Calibri"/>
              </a:rPr>
              <a:t>10 ACF Comparisons</a:t>
            </a:r>
            <a:endParaRPr kumimoji="0" lang="en-US" sz="1800" b="0" i="0" u="none" strike="noStrike" kern="1200" cap="none" spc="0" normalizeH="0" baseline="0" noProof="0">
              <a:ln>
                <a:noFill/>
              </a:ln>
              <a:solidFill>
                <a:prstClr val="black"/>
              </a:solidFill>
              <a:effectLst/>
              <a:uLnTx/>
              <a:uFillTx/>
              <a:latin typeface="Calibri" panose="020F0502020204030204"/>
              <a:ea typeface="+mn-ea"/>
              <a:cs typeface="+mn-cs"/>
            </a:endParaRPr>
          </a:p>
        </p:txBody>
      </p:sp>
      <p:pic>
        <p:nvPicPr>
          <p:cNvPr id="30" name="Video 29">
            <a:hlinkClick r:id="" action="ppaction://media"/>
            <a:extLst>
              <a:ext uri="{FF2B5EF4-FFF2-40B4-BE49-F238E27FC236}">
                <a16:creationId xmlns:a16="http://schemas.microsoft.com/office/drawing/2014/main" id="{42E337B5-B86A-AD80-4314-582A3FB9F0E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23273" y="99397"/>
            <a:ext cx="2057400" cy="2057400"/>
          </a:xfrm>
          <a:prstGeom prst="ellipse">
            <a:avLst/>
          </a:prstGeom>
        </p:spPr>
      </p:pic>
    </p:spTree>
    <p:extLst>
      <p:ext uri="{BB962C8B-B14F-4D97-AF65-F5344CB8AC3E}">
        <p14:creationId xmlns:p14="http://schemas.microsoft.com/office/powerpoint/2010/main" val="1044358539"/>
      </p:ext>
    </p:extLst>
  </p:cSld>
  <p:clrMapOvr>
    <a:masterClrMapping/>
  </p:clrMapOvr>
  <mc:AlternateContent xmlns:mc="http://schemas.openxmlformats.org/markup-compatibility/2006" xmlns:p14="http://schemas.microsoft.com/office/powerpoint/2010/main">
    <mc:Choice Requires="p14">
      <p:transition spd="slow" p14:dur="2000" advTm="5808"/>
    </mc:Choice>
    <mc:Fallback xmlns="">
      <p:transition spd="slow" advTm="580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0"/>
                </p:tgtEl>
              </p:cMediaNode>
            </p:video>
            <p:seq concurrent="1" nextAc="seek">
              <p:cTn id="8" restart="whenNotActive" fill="hold" evtFilter="cancelBubble" nodeType="interactiveSeq">
                <p:stCondLst>
                  <p:cond evt="onClick" delay="0">
                    <p:tgtEl>
                      <p:spTgt spid="3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0"/>
                                        </p:tgtEl>
                                      </p:cBhvr>
                                    </p:cmd>
                                  </p:childTnLst>
                                </p:cTn>
                              </p:par>
                            </p:childTnLst>
                          </p:cTn>
                        </p:par>
                      </p:childTnLst>
                    </p:cTn>
                  </p:par>
                </p:childTnLst>
              </p:cTn>
              <p:nextCondLst>
                <p:cond evt="onClick" delay="0">
                  <p:tgtEl>
                    <p:spTgt spid="30"/>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91433A90-EFE0-5E01-D769-07C2D06C8DF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E1F743-0D6E-330C-30B8-6A20C3FC5C71}"/>
              </a:ext>
            </a:extLst>
          </p:cNvPr>
          <p:cNvSpPr txBox="1"/>
          <p:nvPr/>
        </p:nvSpPr>
        <p:spPr>
          <a:xfrm>
            <a:off x="211221" y="3105835"/>
            <a:ext cx="11769569" cy="1200329"/>
          </a:xfrm>
          <a:prstGeom prst="rect">
            <a:avLst/>
          </a:prstGeom>
          <a:noFill/>
        </p:spPr>
        <p:txBody>
          <a:bodyPr wrap="none" lIns="91440" tIns="45720" rIns="91440" bIns="45720" rtlCol="0" anchor="t">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dirty="0">
                <a:ln>
                  <a:noFill/>
                </a:ln>
                <a:solidFill>
                  <a:prstClr val="white"/>
                </a:solidFill>
                <a:effectLst/>
                <a:uLnTx/>
                <a:uFillTx/>
                <a:latin typeface="Noto Sans SemiBold"/>
                <a:ea typeface="Noto Sans SemiBold"/>
                <a:cs typeface="Noto Sans SemiBold"/>
              </a:rPr>
              <a:t>FINAL MULTIVAR</a:t>
            </a:r>
            <a:r>
              <a:rPr lang="en-US" sz="3600" dirty="0">
                <a:solidFill>
                  <a:prstClr val="white"/>
                </a:solidFill>
                <a:latin typeface="Noto Sans SemiBold"/>
                <a:ea typeface="Noto Sans SemiBold"/>
                <a:cs typeface="Noto Sans SemiBold"/>
              </a:rPr>
              <a:t>IA</a:t>
            </a:r>
            <a:r>
              <a:rPr kumimoji="0" lang="en-US" sz="3600" b="0" i="0" u="none" strike="noStrike" kern="1200" cap="none" spc="0" normalizeH="0" baseline="0" noProof="0" dirty="0">
                <a:ln>
                  <a:noFill/>
                </a:ln>
                <a:solidFill>
                  <a:prstClr val="white"/>
                </a:solidFill>
                <a:effectLst/>
                <a:uLnTx/>
                <a:uFillTx/>
                <a:latin typeface="Noto Sans SemiBold"/>
                <a:ea typeface="Noto Sans SemiBold"/>
                <a:cs typeface="Noto Sans SemiBold"/>
              </a:rPr>
              <a:t>TE </a:t>
            </a:r>
            <a:r>
              <a:rPr lang="en-US" sz="3600" dirty="0">
                <a:solidFill>
                  <a:prstClr val="white"/>
                </a:solidFill>
                <a:latin typeface="Noto Sans SemiBold"/>
                <a:ea typeface="Noto Sans SemiBold"/>
                <a:cs typeface="Noto Sans SemiBold"/>
              </a:rPr>
              <a:t>ARUMA</a:t>
            </a:r>
            <a:r>
              <a:rPr kumimoji="0" lang="en-US" sz="3600" b="0" i="0" u="none" strike="noStrike" kern="1200" cap="none" spc="0" normalizeH="0" baseline="0" noProof="0" dirty="0">
                <a:ln>
                  <a:noFill/>
                </a:ln>
                <a:solidFill>
                  <a:prstClr val="white"/>
                </a:solidFill>
                <a:effectLst/>
                <a:uLnTx/>
                <a:uFillTx/>
                <a:latin typeface="Noto Sans SemiBold"/>
                <a:ea typeface="Noto Sans SemiBold"/>
                <a:cs typeface="Noto Sans SemiBold"/>
              </a:rPr>
              <a:t>(1,0,0) w/ s=52 MODEL</a:t>
            </a:r>
          </a:p>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3600" b="0" i="0" u="none" strike="noStrike" kern="1200" cap="none" spc="0" normalizeH="0" baseline="0" noProof="0">
              <a:ln>
                <a:noFill/>
              </a:ln>
              <a:solidFill>
                <a:prstClr val="white"/>
              </a:solidFill>
              <a:effectLst/>
              <a:uLnTx/>
              <a:uFillTx/>
              <a:latin typeface="Noto Sans SemiBold"/>
              <a:ea typeface="Noto Sans SemiBold"/>
              <a:cs typeface="Noto Sans SemiBold"/>
            </a:endParaRPr>
          </a:p>
        </p:txBody>
      </p:sp>
      <p:sp>
        <p:nvSpPr>
          <p:cNvPr id="3" name="TextBox 2">
            <a:extLst>
              <a:ext uri="{FF2B5EF4-FFF2-40B4-BE49-F238E27FC236}">
                <a16:creationId xmlns:a16="http://schemas.microsoft.com/office/drawing/2014/main" id="{5636E696-9902-A979-720C-2A2021F91C1D}"/>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A49A50B9-C7C2-6866-A3B8-1954C1157F86}"/>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5" name="Picture 4">
            <a:extLst>
              <a:ext uri="{FF2B5EF4-FFF2-40B4-BE49-F238E27FC236}">
                <a16:creationId xmlns:a16="http://schemas.microsoft.com/office/drawing/2014/main" id="{ECD77A6D-A668-395C-9977-CEB3AAC989BD}"/>
              </a:ext>
            </a:extLst>
          </p:cNvPr>
          <p:cNvPicPr>
            <a:picLocks noChangeAspect="1"/>
          </p:cNvPicPr>
          <p:nvPr/>
        </p:nvPicPr>
        <p:blipFill>
          <a:blip r:embed="rId4"/>
          <a:stretch>
            <a:fillRect/>
          </a:stretch>
        </p:blipFill>
        <p:spPr>
          <a:xfrm>
            <a:off x="2309284" y="4021712"/>
            <a:ext cx="7573432" cy="371527"/>
          </a:xfrm>
          <a:prstGeom prst="rect">
            <a:avLst/>
          </a:prstGeom>
        </p:spPr>
      </p:pic>
      <p:pic>
        <p:nvPicPr>
          <p:cNvPr id="4" name="Video 3">
            <a:hlinkClick r:id="" action="ppaction://media"/>
            <a:extLst>
              <a:ext uri="{FF2B5EF4-FFF2-40B4-BE49-F238E27FC236}">
                <a16:creationId xmlns:a16="http://schemas.microsoft.com/office/drawing/2014/main" id="{CACECFF3-628A-88A0-1C1D-0640DD3AF16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23273" y="99397"/>
            <a:ext cx="2057400" cy="2057400"/>
          </a:xfrm>
          <a:prstGeom prst="ellipse">
            <a:avLst/>
          </a:prstGeom>
        </p:spPr>
      </p:pic>
    </p:spTree>
    <p:extLst>
      <p:ext uri="{BB962C8B-B14F-4D97-AF65-F5344CB8AC3E}">
        <p14:creationId xmlns:p14="http://schemas.microsoft.com/office/powerpoint/2010/main" val="1086487102"/>
      </p:ext>
    </p:extLst>
  </p:cSld>
  <p:clrMapOvr>
    <a:masterClrMapping/>
  </p:clrMapOvr>
  <mc:AlternateContent xmlns:mc="http://schemas.openxmlformats.org/markup-compatibility/2006" xmlns:p14="http://schemas.microsoft.com/office/powerpoint/2010/main">
    <mc:Choice Requires="p14">
      <p:transition spd="slow" p14:dur="2000" advTm="7715"/>
    </mc:Choice>
    <mc:Fallback xmlns="">
      <p:transition spd="slow" advTm="77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B6EBEA86-2BC5-1D49-E9E6-2111348E64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41BAD3C-F5D8-1F14-A79B-C9A2D4DD7031}"/>
              </a:ext>
            </a:extLst>
          </p:cNvPr>
          <p:cNvSpPr txBox="1"/>
          <p:nvPr/>
        </p:nvSpPr>
        <p:spPr>
          <a:xfrm>
            <a:off x="4389446" y="3105835"/>
            <a:ext cx="3413115" cy="646331"/>
          </a:xfrm>
          <a:prstGeom prst="rect">
            <a:avLst/>
          </a:prstGeom>
          <a:noFill/>
        </p:spPr>
        <p:txBody>
          <a:bodyPr wrap="non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3600" b="0" i="0" u="none" strike="noStrike" kern="1200" cap="none" spc="0" normalizeH="0" baseline="0" noProof="0">
                <a:ln>
                  <a:noFill/>
                </a:ln>
                <a:solidFill>
                  <a:prstClr val="white"/>
                </a:solid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VAR(5) MODEL</a:t>
            </a:r>
            <a:endParaRPr kumimoji="0" lang="en-IN" sz="3600" b="0" i="0" u="none" strike="noStrike" kern="1200" cap="none" spc="0" normalizeH="0" baseline="0" noProof="0">
              <a:ln>
                <a:noFill/>
              </a:ln>
              <a:solidFill>
                <a:prstClr val="white"/>
              </a:solid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3" name="TextBox 2">
            <a:extLst>
              <a:ext uri="{FF2B5EF4-FFF2-40B4-BE49-F238E27FC236}">
                <a16:creationId xmlns:a16="http://schemas.microsoft.com/office/drawing/2014/main" id="{B6243B1A-4035-DA3B-6E2F-9D165A3EF642}"/>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C5861DFC-2C8A-A1DD-2CB7-4DE5A0CE996F}"/>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6" name="Video 5">
            <a:hlinkClick r:id="" action="ppaction://media"/>
            <a:extLst>
              <a:ext uri="{FF2B5EF4-FFF2-40B4-BE49-F238E27FC236}">
                <a16:creationId xmlns:a16="http://schemas.microsoft.com/office/drawing/2014/main" id="{248EE966-F978-225B-A710-99C63F87BEA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749902204"/>
      </p:ext>
    </p:extLst>
  </p:cSld>
  <p:clrMapOvr>
    <a:masterClrMapping/>
  </p:clrMapOvr>
  <mc:AlternateContent xmlns:mc="http://schemas.openxmlformats.org/markup-compatibility/2006" xmlns:p14="http://schemas.microsoft.com/office/powerpoint/2010/main">
    <mc:Choice Requires="p14">
      <p:transition spd="slow" p14:dur="2000" advTm="5124"/>
    </mc:Choice>
    <mc:Fallback xmlns="">
      <p:transition spd="slow" advTm="51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998B279-2C9F-ACA4-7B85-734E19C9819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9764A32-2027-0B0C-1842-595387E3F91B}"/>
              </a:ext>
            </a:extLst>
          </p:cNvPr>
          <p:cNvSpPr>
            <a:spLocks noGrp="1"/>
          </p:cNvSpPr>
          <p:nvPr>
            <p:ph type="title"/>
          </p:nvPr>
        </p:nvSpPr>
        <p:spPr>
          <a:xfrm>
            <a:off x="788894" y="365126"/>
            <a:ext cx="10564905" cy="849078"/>
          </a:xfrm>
        </p:spPr>
        <p:txBody>
          <a:bodyPr>
            <a:normAutofit fontScale="90000"/>
          </a:bodyPr>
          <a:lstStyle/>
          <a:p>
            <a:r>
              <a:rPr lang="en-US">
                <a:solidFill>
                  <a:srgbClr val="0070C0"/>
                </a:solidFill>
              </a:rPr>
              <a:t>VAR(5) MODEL | Correlation and Covariance Matrices</a:t>
            </a:r>
          </a:p>
        </p:txBody>
      </p:sp>
      <p:sp>
        <p:nvSpPr>
          <p:cNvPr id="6" name="TextBox 5">
            <a:extLst>
              <a:ext uri="{FF2B5EF4-FFF2-40B4-BE49-F238E27FC236}">
                <a16:creationId xmlns:a16="http://schemas.microsoft.com/office/drawing/2014/main" id="{6995E52D-0F95-9D06-2639-E5F39C7756AD}"/>
              </a:ext>
            </a:extLst>
          </p:cNvPr>
          <p:cNvSpPr txBox="1"/>
          <p:nvPr/>
        </p:nvSpPr>
        <p:spPr>
          <a:xfrm>
            <a:off x="5869959" y="1839847"/>
            <a:ext cx="633778" cy="369332"/>
          </a:xfrm>
          <a:prstGeom prst="rect">
            <a:avLst/>
          </a:prstGeom>
          <a:noFill/>
          <a:ln>
            <a:solidFill>
              <a:srgbClr val="0070C0"/>
            </a:solidFill>
          </a:ln>
        </p:spPr>
        <p:txBody>
          <a:bodyPr wrap="square">
            <a:spAutoFit/>
          </a:bodyPr>
          <a:lstStyle/>
          <a:p>
            <a:r>
              <a:rPr lang="en-US"/>
              <a:t>VAR</a:t>
            </a:r>
          </a:p>
        </p:txBody>
      </p:sp>
      <p:grpSp>
        <p:nvGrpSpPr>
          <p:cNvPr id="15" name="Group 14">
            <a:extLst>
              <a:ext uri="{FF2B5EF4-FFF2-40B4-BE49-F238E27FC236}">
                <a16:creationId xmlns:a16="http://schemas.microsoft.com/office/drawing/2014/main" id="{BA4D56BA-72FA-578C-172A-A79AFDE6490D}"/>
              </a:ext>
            </a:extLst>
          </p:cNvPr>
          <p:cNvGrpSpPr/>
          <p:nvPr/>
        </p:nvGrpSpPr>
        <p:grpSpPr>
          <a:xfrm>
            <a:off x="-925514" y="4249171"/>
            <a:ext cx="3168650" cy="3543541"/>
            <a:chOff x="926333" y="909663"/>
            <a:chExt cx="4509235" cy="5042732"/>
          </a:xfrm>
          <a:noFill/>
        </p:grpSpPr>
        <p:sp>
          <p:nvSpPr>
            <p:cNvPr id="5" name="Freeform: Shape 4">
              <a:extLst>
                <a:ext uri="{FF2B5EF4-FFF2-40B4-BE49-F238E27FC236}">
                  <a16:creationId xmlns:a16="http://schemas.microsoft.com/office/drawing/2014/main" id="{8284B060-1163-5036-DB36-CB6C5F6B8D10}"/>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80B238B6-EFE1-2B98-EAD7-0460F7ED8B98}"/>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7AE8BCBA-4BC5-ECCD-189C-C89AAEE261E3}"/>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AB65ABAE-0554-9DFF-9A00-BB06E783107F}"/>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416D788F-3951-DA2B-653D-C31E2AFC8D9A}"/>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AAB1EB68-FBE3-77FC-D8D2-6DA366C0C1AA}"/>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10" name="Picture 9">
            <a:extLst>
              <a:ext uri="{FF2B5EF4-FFF2-40B4-BE49-F238E27FC236}">
                <a16:creationId xmlns:a16="http://schemas.microsoft.com/office/drawing/2014/main" id="{4E40714A-0FC8-FC9A-35BE-E2F5A62CD5D1}"/>
              </a:ext>
            </a:extLst>
          </p:cNvPr>
          <p:cNvPicPr>
            <a:picLocks noChangeAspect="1"/>
          </p:cNvPicPr>
          <p:nvPr/>
        </p:nvPicPr>
        <p:blipFill>
          <a:blip r:embed="rId5"/>
          <a:stretch>
            <a:fillRect/>
          </a:stretch>
        </p:blipFill>
        <p:spPr>
          <a:xfrm>
            <a:off x="2945876" y="2318971"/>
            <a:ext cx="6481943" cy="3173833"/>
          </a:xfrm>
          <a:prstGeom prst="rect">
            <a:avLst/>
          </a:prstGeom>
        </p:spPr>
      </p:pic>
      <p:pic>
        <p:nvPicPr>
          <p:cNvPr id="8" name="Video 7">
            <a:hlinkClick r:id="" action="ppaction://media"/>
            <a:extLst>
              <a:ext uri="{FF2B5EF4-FFF2-40B4-BE49-F238E27FC236}">
                <a16:creationId xmlns:a16="http://schemas.microsoft.com/office/drawing/2014/main" id="{A918CA68-B504-9C4F-BCAE-ABBE1ED60AF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029927599"/>
      </p:ext>
    </p:extLst>
  </p:cSld>
  <p:clrMapOvr>
    <a:masterClrMapping/>
  </p:clrMapOvr>
  <mc:AlternateContent xmlns:mc="http://schemas.openxmlformats.org/markup-compatibility/2006" xmlns:p14="http://schemas.microsoft.com/office/powerpoint/2010/main">
    <mc:Choice Requires="p14">
      <p:transition spd="slow" p14:dur="2000" advTm="19232"/>
    </mc:Choice>
    <mc:Fallback xmlns="">
      <p:transition spd="slow" advTm="1923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9292B1A-1DC4-6B3B-0DE6-4C36C9A0364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AD71E12-8DB4-EAD2-654A-E576BAB94924}"/>
              </a:ext>
            </a:extLst>
          </p:cNvPr>
          <p:cNvSpPr>
            <a:spLocks noGrp="1"/>
          </p:cNvSpPr>
          <p:nvPr>
            <p:ph type="title"/>
          </p:nvPr>
        </p:nvSpPr>
        <p:spPr>
          <a:xfrm>
            <a:off x="2203554" y="365126"/>
            <a:ext cx="9150245" cy="849078"/>
          </a:xfrm>
        </p:spPr>
        <p:txBody>
          <a:bodyPr/>
          <a:lstStyle/>
          <a:p>
            <a:r>
              <a:rPr lang="en-US">
                <a:solidFill>
                  <a:srgbClr val="0070C0"/>
                </a:solidFill>
              </a:rPr>
              <a:t>VAR(5) MODEL FORECAST</a:t>
            </a:r>
          </a:p>
        </p:txBody>
      </p:sp>
      <p:sp>
        <p:nvSpPr>
          <p:cNvPr id="7" name="TextBox 6">
            <a:extLst>
              <a:ext uri="{FF2B5EF4-FFF2-40B4-BE49-F238E27FC236}">
                <a16:creationId xmlns:a16="http://schemas.microsoft.com/office/drawing/2014/main" id="{344C70F6-5D38-DD0C-39C6-225226A3DAC7}"/>
              </a:ext>
            </a:extLst>
          </p:cNvPr>
          <p:cNvSpPr txBox="1"/>
          <p:nvPr/>
        </p:nvSpPr>
        <p:spPr>
          <a:xfrm>
            <a:off x="2203554" y="2025134"/>
            <a:ext cx="2274757" cy="369332"/>
          </a:xfrm>
          <a:prstGeom prst="rect">
            <a:avLst/>
          </a:prstGeom>
          <a:noFill/>
        </p:spPr>
        <p:txBody>
          <a:bodyPr wrap="square">
            <a:spAutoFit/>
          </a:bodyPr>
          <a:lstStyle/>
          <a:p>
            <a:r>
              <a:rPr lang="en-US" b="1"/>
              <a:t>ASE: </a:t>
            </a:r>
            <a:r>
              <a:rPr lang="en-US"/>
              <a:t>1.757819e+12</a:t>
            </a:r>
          </a:p>
        </p:txBody>
      </p:sp>
      <p:grpSp>
        <p:nvGrpSpPr>
          <p:cNvPr id="13" name="Group 12">
            <a:extLst>
              <a:ext uri="{FF2B5EF4-FFF2-40B4-BE49-F238E27FC236}">
                <a16:creationId xmlns:a16="http://schemas.microsoft.com/office/drawing/2014/main" id="{22505CC0-D73E-CAED-FED7-C25D2673054B}"/>
              </a:ext>
            </a:extLst>
          </p:cNvPr>
          <p:cNvGrpSpPr/>
          <p:nvPr/>
        </p:nvGrpSpPr>
        <p:grpSpPr>
          <a:xfrm>
            <a:off x="-925514" y="4249171"/>
            <a:ext cx="3168650" cy="3543541"/>
            <a:chOff x="926333" y="909663"/>
            <a:chExt cx="4509235" cy="5042732"/>
          </a:xfrm>
          <a:noFill/>
        </p:grpSpPr>
        <p:sp>
          <p:nvSpPr>
            <p:cNvPr id="11" name="Freeform: Shape 10">
              <a:extLst>
                <a:ext uri="{FF2B5EF4-FFF2-40B4-BE49-F238E27FC236}">
                  <a16:creationId xmlns:a16="http://schemas.microsoft.com/office/drawing/2014/main" id="{81921F27-E74C-3AAE-5975-30AF77286C77}"/>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E031DAB4-E55B-1495-D1B1-CB439BB099A2}"/>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E5BD3934-2D64-B331-3D46-4743150D579C}"/>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903B5F63-20E0-CAF6-FE30-21AB0064F2E2}"/>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9F4719F-28BD-6752-29EC-7FEF29DE201A}"/>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8D5A56B9-414A-214D-A0E2-55D3780A42C7}"/>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5" name="Picture 4">
            <a:extLst>
              <a:ext uri="{FF2B5EF4-FFF2-40B4-BE49-F238E27FC236}">
                <a16:creationId xmlns:a16="http://schemas.microsoft.com/office/drawing/2014/main" id="{0B72A50C-EC6C-26A1-BD43-A806A94C83A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118299" y="1413522"/>
            <a:ext cx="7912929" cy="4883408"/>
          </a:xfrm>
          <a:prstGeom prst="rect">
            <a:avLst/>
          </a:prstGeom>
        </p:spPr>
      </p:pic>
      <p:sp>
        <p:nvSpPr>
          <p:cNvPr id="3" name="TextBox 2">
            <a:extLst>
              <a:ext uri="{FF2B5EF4-FFF2-40B4-BE49-F238E27FC236}">
                <a16:creationId xmlns:a16="http://schemas.microsoft.com/office/drawing/2014/main" id="{F6CC53A1-D2CA-047A-B6EE-D2FC1F2649EB}"/>
              </a:ext>
            </a:extLst>
          </p:cNvPr>
          <p:cNvSpPr txBox="1"/>
          <p:nvPr/>
        </p:nvSpPr>
        <p:spPr>
          <a:xfrm>
            <a:off x="8839200" y="1129553"/>
            <a:ext cx="2599854" cy="954107"/>
          </a:xfrm>
          <a:prstGeom prst="rect">
            <a:avLst/>
          </a:prstGeom>
          <a:noFill/>
        </p:spPr>
        <p:txBody>
          <a:bodyPr wrap="square" rtlCol="0">
            <a:spAutoFit/>
          </a:bodyPr>
          <a:lstStyle/>
          <a:p>
            <a:r>
              <a:rPr lang="en-US" sz="1400"/>
              <a:t>Average Lower CI: -0.4550076 </a:t>
            </a:r>
          </a:p>
          <a:p>
            <a:r>
              <a:rPr lang="en-US" sz="1400"/>
              <a:t>Average Upper CI: 0.8153881</a:t>
            </a:r>
          </a:p>
          <a:p>
            <a:endParaRPr lang="en-US" sz="1400"/>
          </a:p>
          <a:p>
            <a:r>
              <a:rPr lang="en-US" sz="1400"/>
              <a:t>ASE: 0.16538 </a:t>
            </a:r>
          </a:p>
        </p:txBody>
      </p:sp>
      <p:pic>
        <p:nvPicPr>
          <p:cNvPr id="15" name="Video 14">
            <a:hlinkClick r:id="" action="ppaction://media"/>
            <a:extLst>
              <a:ext uri="{FF2B5EF4-FFF2-40B4-BE49-F238E27FC236}">
                <a16:creationId xmlns:a16="http://schemas.microsoft.com/office/drawing/2014/main" id="{343C15A2-E796-095F-9E80-F99EB4AEDBB9}"/>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037251232"/>
      </p:ext>
    </p:extLst>
  </p:cSld>
  <p:clrMapOvr>
    <a:masterClrMapping/>
  </p:clrMapOvr>
  <mc:AlternateContent xmlns:mc="http://schemas.openxmlformats.org/markup-compatibility/2006" xmlns:p14="http://schemas.microsoft.com/office/powerpoint/2010/main">
    <mc:Choice Requires="p14">
      <p:transition spd="slow" p14:dur="2000" advTm="15155"/>
    </mc:Choice>
    <mc:Fallback xmlns="">
      <p:transition spd="slow" advTm="151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5"/>
                </p:tgtEl>
              </p:cMediaNode>
            </p:video>
            <p:seq concurrent="1" nextAc="seek">
              <p:cTn id="8" restart="whenNotActive" fill="hold" evtFilter="cancelBubble" nodeType="interactiveSeq">
                <p:stCondLst>
                  <p:cond evt="onClick" delay="0">
                    <p:tgtEl>
                      <p:spTgt spid="1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5"/>
                                        </p:tgtEl>
                                      </p:cBhvr>
                                    </p:cmd>
                                  </p:childTnLst>
                                </p:cTn>
                              </p:par>
                            </p:childTnLst>
                          </p:cTn>
                        </p:par>
                      </p:childTnLst>
                    </p:cTn>
                  </p:par>
                </p:childTnLst>
              </p:cTn>
              <p:nextCondLst>
                <p:cond evt="onClick" delay="0">
                  <p:tgtEl>
                    <p:spTgt spid="15"/>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13DDF3E4-4732-1468-0422-659863B610A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C91085CB-D301-6176-3E46-EB0C08EAEC89}"/>
              </a:ext>
            </a:extLst>
          </p:cNvPr>
          <p:cNvSpPr txBox="1"/>
          <p:nvPr/>
        </p:nvSpPr>
        <p:spPr>
          <a:xfrm>
            <a:off x="3655267" y="1132019"/>
            <a:ext cx="4881465" cy="646331"/>
          </a:xfrm>
          <a:prstGeom prst="rect">
            <a:avLst/>
          </a:prstGeom>
          <a:noFill/>
        </p:spPr>
        <p:txBody>
          <a:bodyPr wrap="none" lIns="91440" tIns="45720" rIns="91440" bIns="45720" rtlCol="0" anchor="t">
            <a:spAutoFit/>
          </a:bodyPr>
          <a:lstStyle/>
          <a:p>
            <a:pPr algn="ctr">
              <a:defRPr/>
            </a:pPr>
            <a:r>
              <a:rPr lang="en-US" sz="3600">
                <a:solidFill>
                  <a:prstClr val="white"/>
                </a:solidFill>
                <a:latin typeface="Noto Sans SemiBold"/>
                <a:ea typeface="Noto Sans SemiBold"/>
                <a:cs typeface="Noto Sans SemiBold"/>
              </a:rPr>
              <a:t>FINAL VAR(5) MODEL</a:t>
            </a:r>
            <a:endParaRPr kumimoji="0" lang="en-IN" sz="3600" b="0" i="0" u="none" strike="noStrike" kern="1200" cap="none" spc="0" normalizeH="0" baseline="0" noProof="0">
              <a:ln>
                <a:noFill/>
              </a:ln>
              <a:solidFill>
                <a:prstClr val="white"/>
              </a:solidFill>
              <a:effectLst/>
              <a:uLnTx/>
              <a:uFillTx/>
              <a:latin typeface="Noto Sans SemiBold"/>
              <a:ea typeface="Noto Sans SemiBold"/>
              <a:cs typeface="Noto Sans SemiBold"/>
            </a:endParaRPr>
          </a:p>
        </p:txBody>
      </p:sp>
      <p:sp>
        <p:nvSpPr>
          <p:cNvPr id="3" name="TextBox 2">
            <a:extLst>
              <a:ext uri="{FF2B5EF4-FFF2-40B4-BE49-F238E27FC236}">
                <a16:creationId xmlns:a16="http://schemas.microsoft.com/office/drawing/2014/main" id="{C8B56156-072A-0574-9686-345FC8AC7345}"/>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F0456620-ECFB-7F7F-0D8C-0E43C8FAE81F}"/>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5" name="Picture 4">
            <a:extLst>
              <a:ext uri="{FF2B5EF4-FFF2-40B4-BE49-F238E27FC236}">
                <a16:creationId xmlns:a16="http://schemas.microsoft.com/office/drawing/2014/main" id="{A29A0B77-3BFB-5770-98C0-38DD0F72955E}"/>
              </a:ext>
            </a:extLst>
          </p:cNvPr>
          <p:cNvPicPr>
            <a:picLocks noChangeAspect="1"/>
          </p:cNvPicPr>
          <p:nvPr/>
        </p:nvPicPr>
        <p:blipFill>
          <a:blip r:embed="rId5"/>
          <a:stretch>
            <a:fillRect/>
          </a:stretch>
        </p:blipFill>
        <p:spPr>
          <a:xfrm>
            <a:off x="1947282" y="1921493"/>
            <a:ext cx="8297433" cy="504895"/>
          </a:xfrm>
          <a:prstGeom prst="rect">
            <a:avLst/>
          </a:prstGeom>
        </p:spPr>
      </p:pic>
      <p:pic>
        <p:nvPicPr>
          <p:cNvPr id="7" name="Picture 6">
            <a:extLst>
              <a:ext uri="{FF2B5EF4-FFF2-40B4-BE49-F238E27FC236}">
                <a16:creationId xmlns:a16="http://schemas.microsoft.com/office/drawing/2014/main" id="{DC3F9202-AD67-E1B4-5C1D-1584D4E40FB0}"/>
              </a:ext>
            </a:extLst>
          </p:cNvPr>
          <p:cNvPicPr>
            <a:picLocks noChangeAspect="1"/>
          </p:cNvPicPr>
          <p:nvPr/>
        </p:nvPicPr>
        <p:blipFill>
          <a:blip r:embed="rId6"/>
          <a:stretch>
            <a:fillRect/>
          </a:stretch>
        </p:blipFill>
        <p:spPr>
          <a:xfrm>
            <a:off x="2357207" y="2576485"/>
            <a:ext cx="7316221" cy="581106"/>
          </a:xfrm>
          <a:prstGeom prst="rect">
            <a:avLst/>
          </a:prstGeom>
        </p:spPr>
      </p:pic>
      <p:pic>
        <p:nvPicPr>
          <p:cNvPr id="9" name="Picture 8">
            <a:extLst>
              <a:ext uri="{FF2B5EF4-FFF2-40B4-BE49-F238E27FC236}">
                <a16:creationId xmlns:a16="http://schemas.microsoft.com/office/drawing/2014/main" id="{2EEFCCD5-9C0D-AF20-5DEE-CEE2051CC869}"/>
              </a:ext>
            </a:extLst>
          </p:cNvPr>
          <p:cNvPicPr>
            <a:picLocks noChangeAspect="1"/>
          </p:cNvPicPr>
          <p:nvPr/>
        </p:nvPicPr>
        <p:blipFill>
          <a:blip r:embed="rId7"/>
          <a:stretch>
            <a:fillRect/>
          </a:stretch>
        </p:blipFill>
        <p:spPr>
          <a:xfrm>
            <a:off x="2123520" y="3305157"/>
            <a:ext cx="7944959" cy="247685"/>
          </a:xfrm>
          <a:prstGeom prst="rect">
            <a:avLst/>
          </a:prstGeom>
        </p:spPr>
      </p:pic>
      <p:pic>
        <p:nvPicPr>
          <p:cNvPr id="11" name="Picture 10">
            <a:extLst>
              <a:ext uri="{FF2B5EF4-FFF2-40B4-BE49-F238E27FC236}">
                <a16:creationId xmlns:a16="http://schemas.microsoft.com/office/drawing/2014/main" id="{5DF5674D-A623-6B1E-20DC-151F893EEE7B}"/>
              </a:ext>
            </a:extLst>
          </p:cNvPr>
          <p:cNvPicPr>
            <a:picLocks noChangeAspect="1"/>
          </p:cNvPicPr>
          <p:nvPr/>
        </p:nvPicPr>
        <p:blipFill>
          <a:blip r:embed="rId8"/>
          <a:stretch>
            <a:fillRect/>
          </a:stretch>
        </p:blipFill>
        <p:spPr>
          <a:xfrm>
            <a:off x="2790654" y="3681649"/>
            <a:ext cx="6449325" cy="314369"/>
          </a:xfrm>
          <a:prstGeom prst="rect">
            <a:avLst/>
          </a:prstGeom>
        </p:spPr>
      </p:pic>
      <p:pic>
        <p:nvPicPr>
          <p:cNvPr id="13" name="Picture 12">
            <a:extLst>
              <a:ext uri="{FF2B5EF4-FFF2-40B4-BE49-F238E27FC236}">
                <a16:creationId xmlns:a16="http://schemas.microsoft.com/office/drawing/2014/main" id="{B7B0F880-8A77-4CDE-277F-15569D56FAA4}"/>
              </a:ext>
            </a:extLst>
          </p:cNvPr>
          <p:cNvPicPr>
            <a:picLocks noChangeAspect="1"/>
          </p:cNvPicPr>
          <p:nvPr/>
        </p:nvPicPr>
        <p:blipFill>
          <a:blip r:embed="rId9"/>
          <a:stretch>
            <a:fillRect/>
          </a:stretch>
        </p:blipFill>
        <p:spPr>
          <a:xfrm>
            <a:off x="2509335" y="4124799"/>
            <a:ext cx="7173326" cy="247685"/>
          </a:xfrm>
          <a:prstGeom prst="rect">
            <a:avLst/>
          </a:prstGeom>
        </p:spPr>
      </p:pic>
      <p:pic>
        <p:nvPicPr>
          <p:cNvPr id="20" name="Video 19">
            <a:hlinkClick r:id="" action="ppaction://media"/>
            <a:extLst>
              <a:ext uri="{FF2B5EF4-FFF2-40B4-BE49-F238E27FC236}">
                <a16:creationId xmlns:a16="http://schemas.microsoft.com/office/drawing/2014/main" id="{A24DAB78-E341-C5B4-4836-210558E11072}"/>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10"/>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39670713"/>
      </p:ext>
    </p:extLst>
  </p:cSld>
  <p:clrMapOvr>
    <a:masterClrMapping/>
  </p:clrMapOvr>
  <mc:AlternateContent xmlns:mc="http://schemas.openxmlformats.org/markup-compatibility/2006" xmlns:p14="http://schemas.microsoft.com/office/powerpoint/2010/main">
    <mc:Choice Requires="p14">
      <p:transition spd="slow" p14:dur="2000" advTm="8089"/>
    </mc:Choice>
    <mc:Fallback xmlns="">
      <p:transition spd="slow" advTm="80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0"/>
                </p:tgtEl>
              </p:cMediaNode>
            </p:video>
            <p:seq concurrent="1" nextAc="seek">
              <p:cTn id="8" restart="whenNotActive" fill="hold" evtFilter="cancelBubble" nodeType="interactiveSeq">
                <p:stCondLst>
                  <p:cond evt="onClick" delay="0">
                    <p:tgtEl>
                      <p:spTgt spid="2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0"/>
                                        </p:tgtEl>
                                      </p:cBhvr>
                                    </p:cmd>
                                  </p:childTnLst>
                                </p:cTn>
                              </p:par>
                            </p:childTnLst>
                          </p:cTn>
                        </p:par>
                      </p:childTnLst>
                    </p:cTn>
                  </p:par>
                </p:childTnLst>
              </p:cTn>
              <p:nextCondLst>
                <p:cond evt="onClick" delay="0">
                  <p:tgtEl>
                    <p:spTgt spid="20"/>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B6EBEA86-2BC5-1D49-E9E6-2111348E64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41BAD3C-F5D8-1F14-A79B-C9A2D4DD7031}"/>
              </a:ext>
            </a:extLst>
          </p:cNvPr>
          <p:cNvSpPr txBox="1"/>
          <p:nvPr/>
        </p:nvSpPr>
        <p:spPr>
          <a:xfrm>
            <a:off x="4636314" y="3105835"/>
            <a:ext cx="2919390" cy="646331"/>
          </a:xfrm>
          <a:prstGeom prst="rect">
            <a:avLst/>
          </a:prstGeom>
          <a:noFill/>
        </p:spPr>
        <p:txBody>
          <a:bodyPr wrap="none" lIns="91440" tIns="45720" rIns="91440" bIns="45720" rtlCol="0" anchor="t">
            <a:spAutoFit/>
          </a:bodyPr>
          <a:lstStyle/>
          <a:p>
            <a:pPr algn="ctr">
              <a:defRPr/>
            </a:pPr>
            <a:r>
              <a:rPr lang="en-US" sz="3600">
                <a:solidFill>
                  <a:prstClr val="white"/>
                </a:solidFill>
                <a:latin typeface="Noto Sans SemiBold"/>
                <a:ea typeface="Noto Sans SemiBold"/>
                <a:cs typeface="Noto Sans SemiBold"/>
              </a:rPr>
              <a:t>MLP </a:t>
            </a:r>
            <a:r>
              <a:rPr kumimoji="0" lang="en-US" sz="3600" b="0" i="0" u="none" strike="noStrike" kern="1200" cap="none" spc="0" normalizeH="0" baseline="0" noProof="0">
                <a:ln>
                  <a:noFill/>
                </a:ln>
                <a:solidFill>
                  <a:prstClr val="white"/>
                </a:solidFill>
                <a:effectLst/>
                <a:uLnTx/>
                <a:uFillTx/>
                <a:latin typeface="Noto Sans SemiBold"/>
                <a:ea typeface="Noto Sans SemiBold"/>
                <a:cs typeface="Noto Sans SemiBold"/>
              </a:rPr>
              <a:t>MODEL</a:t>
            </a:r>
            <a:endParaRPr kumimoji="0" lang="en-IN" sz="3600" b="0" i="0" u="none" strike="noStrike" kern="1200" cap="none" spc="0" normalizeH="0" baseline="0" noProof="0">
              <a:ln>
                <a:noFill/>
              </a:ln>
              <a:solidFill>
                <a:prstClr val="white"/>
              </a:solidFill>
              <a:effectLst/>
              <a:uLnTx/>
              <a:uFillTx/>
              <a:latin typeface="Noto Sans SemiBold"/>
              <a:ea typeface="Noto Sans SemiBold"/>
              <a:cs typeface="Noto Sans SemiBold"/>
            </a:endParaRPr>
          </a:p>
        </p:txBody>
      </p:sp>
      <p:sp>
        <p:nvSpPr>
          <p:cNvPr id="3" name="TextBox 2">
            <a:extLst>
              <a:ext uri="{FF2B5EF4-FFF2-40B4-BE49-F238E27FC236}">
                <a16:creationId xmlns:a16="http://schemas.microsoft.com/office/drawing/2014/main" id="{B6243B1A-4035-DA3B-6E2F-9D165A3EF642}"/>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C5861DFC-2C8A-A1DD-2CB7-4DE5A0CE996F}"/>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9" name="Video 8">
            <a:hlinkClick r:id="" action="ppaction://media"/>
            <a:extLst>
              <a:ext uri="{FF2B5EF4-FFF2-40B4-BE49-F238E27FC236}">
                <a16:creationId xmlns:a16="http://schemas.microsoft.com/office/drawing/2014/main" id="{31CB3FC1-61FD-EA58-02D6-291311203180}"/>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9489440" y="4155440"/>
            <a:ext cx="2620264" cy="2620264"/>
          </a:xfrm>
          <a:prstGeom prst="ellipse">
            <a:avLst/>
          </a:prstGeom>
        </p:spPr>
      </p:pic>
    </p:spTree>
    <p:extLst>
      <p:ext uri="{BB962C8B-B14F-4D97-AF65-F5344CB8AC3E}">
        <p14:creationId xmlns:p14="http://schemas.microsoft.com/office/powerpoint/2010/main" val="3939695017"/>
      </p:ext>
    </p:extLst>
  </p:cSld>
  <p:clrMapOvr>
    <a:masterClrMapping/>
  </p:clrMapOvr>
  <mc:AlternateContent xmlns:mc="http://schemas.openxmlformats.org/markup-compatibility/2006" xmlns:p14="http://schemas.microsoft.com/office/powerpoint/2010/main">
    <mc:Choice Requires="p14">
      <p:transition spd="slow" p14:dur="2000" advTm="8088"/>
    </mc:Choice>
    <mc:Fallback xmlns="">
      <p:transition spd="slow" advTm="80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65FFB97-8324-BE07-1D23-1DDA4E10EF7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51C50B3-32A5-0A61-AE2D-A5289D5D32A4}"/>
              </a:ext>
            </a:extLst>
          </p:cNvPr>
          <p:cNvSpPr>
            <a:spLocks noGrp="1"/>
          </p:cNvSpPr>
          <p:nvPr>
            <p:ph type="title"/>
          </p:nvPr>
        </p:nvSpPr>
        <p:spPr>
          <a:xfrm>
            <a:off x="2203554" y="365126"/>
            <a:ext cx="9150245" cy="849078"/>
          </a:xfrm>
        </p:spPr>
        <p:txBody>
          <a:bodyPr>
            <a:normAutofit/>
          </a:bodyPr>
          <a:lstStyle/>
          <a:p>
            <a:r>
              <a:rPr lang="en-US">
                <a:solidFill>
                  <a:srgbClr val="0070C0"/>
                </a:solidFill>
              </a:rPr>
              <a:t>MLP MODEL | TS Configuration</a:t>
            </a:r>
            <a:endParaRPr lang="en-US">
              <a:solidFill>
                <a:srgbClr val="0070C0"/>
              </a:solidFill>
              <a:ea typeface="Calibri Light"/>
              <a:cs typeface="Calibri Light"/>
            </a:endParaRPr>
          </a:p>
        </p:txBody>
      </p:sp>
      <p:grpSp>
        <p:nvGrpSpPr>
          <p:cNvPr id="12" name="Group 11">
            <a:extLst>
              <a:ext uri="{FF2B5EF4-FFF2-40B4-BE49-F238E27FC236}">
                <a16:creationId xmlns:a16="http://schemas.microsoft.com/office/drawing/2014/main" id="{F2F81251-281D-7BB0-1A2A-8FFA7245C313}"/>
              </a:ext>
            </a:extLst>
          </p:cNvPr>
          <p:cNvGrpSpPr/>
          <p:nvPr/>
        </p:nvGrpSpPr>
        <p:grpSpPr>
          <a:xfrm>
            <a:off x="-925514" y="4249171"/>
            <a:ext cx="3168650" cy="3543541"/>
            <a:chOff x="926333" y="909663"/>
            <a:chExt cx="4509235" cy="5042732"/>
          </a:xfrm>
          <a:noFill/>
        </p:grpSpPr>
        <p:sp>
          <p:nvSpPr>
            <p:cNvPr id="6" name="Freeform: Shape 5">
              <a:extLst>
                <a:ext uri="{FF2B5EF4-FFF2-40B4-BE49-F238E27FC236}">
                  <a16:creationId xmlns:a16="http://schemas.microsoft.com/office/drawing/2014/main" id="{36524A61-83BC-99AB-7DD6-3E30CCA6942D}"/>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95F97B38-7DD5-EB49-1C8D-69B0E0D3040E}"/>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C7618A98-E02D-9B30-9382-91AF1C8947D1}"/>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7812E32C-CECB-650D-0783-E1E224292189}"/>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C8EA1840-C0FF-0E43-ECB4-93DE211A0081}"/>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4932FCF-940A-0C74-3B08-E2D1AD1DF6D8}"/>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5" name="Picture 4">
            <a:extLst>
              <a:ext uri="{FF2B5EF4-FFF2-40B4-BE49-F238E27FC236}">
                <a16:creationId xmlns:a16="http://schemas.microsoft.com/office/drawing/2014/main" id="{9182F948-D9C9-EA56-BF11-C05CC9151A7D}"/>
              </a:ext>
            </a:extLst>
          </p:cNvPr>
          <p:cNvPicPr>
            <a:picLocks noChangeAspect="1"/>
          </p:cNvPicPr>
          <p:nvPr/>
        </p:nvPicPr>
        <p:blipFill>
          <a:blip r:embed="rId4"/>
          <a:stretch>
            <a:fillRect/>
          </a:stretch>
        </p:blipFill>
        <p:spPr>
          <a:xfrm>
            <a:off x="353987" y="2443163"/>
            <a:ext cx="8735830" cy="647543"/>
          </a:xfrm>
          <a:prstGeom prst="rect">
            <a:avLst/>
          </a:prstGeom>
        </p:spPr>
      </p:pic>
      <p:pic>
        <p:nvPicPr>
          <p:cNvPr id="13" name="Picture 12" descr="A screenshot of a computer code&#10;&#10;Description automatically generated">
            <a:extLst>
              <a:ext uri="{FF2B5EF4-FFF2-40B4-BE49-F238E27FC236}">
                <a16:creationId xmlns:a16="http://schemas.microsoft.com/office/drawing/2014/main" id="{10090583-3E35-558C-7DD6-7A56AE5651C9}"/>
              </a:ext>
            </a:extLst>
          </p:cNvPr>
          <p:cNvPicPr>
            <a:picLocks noChangeAspect="1"/>
          </p:cNvPicPr>
          <p:nvPr/>
        </p:nvPicPr>
        <p:blipFill>
          <a:blip r:embed="rId5"/>
          <a:stretch>
            <a:fillRect/>
          </a:stretch>
        </p:blipFill>
        <p:spPr>
          <a:xfrm>
            <a:off x="4315528" y="3435089"/>
            <a:ext cx="7695731" cy="1849099"/>
          </a:xfrm>
          <a:prstGeom prst="rect">
            <a:avLst/>
          </a:prstGeom>
        </p:spPr>
      </p:pic>
      <p:pic>
        <p:nvPicPr>
          <p:cNvPr id="29" name="Video 28">
            <a:hlinkClick r:id="" action="ppaction://media"/>
            <a:extLst>
              <a:ext uri="{FF2B5EF4-FFF2-40B4-BE49-F238E27FC236}">
                <a16:creationId xmlns:a16="http://schemas.microsoft.com/office/drawing/2014/main" id="{8749EE96-2EA6-9C39-39E6-4FBE3F91348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9530080" y="820085"/>
            <a:ext cx="2481179" cy="2481179"/>
          </a:xfrm>
          <a:prstGeom prst="ellipse">
            <a:avLst/>
          </a:prstGeom>
        </p:spPr>
      </p:pic>
    </p:spTree>
    <p:extLst>
      <p:ext uri="{BB962C8B-B14F-4D97-AF65-F5344CB8AC3E}">
        <p14:creationId xmlns:p14="http://schemas.microsoft.com/office/powerpoint/2010/main" val="3884513638"/>
      </p:ext>
    </p:extLst>
  </p:cSld>
  <p:clrMapOvr>
    <a:masterClrMapping/>
  </p:clrMapOvr>
  <mc:AlternateContent xmlns:mc="http://schemas.openxmlformats.org/markup-compatibility/2006" xmlns:p14="http://schemas.microsoft.com/office/powerpoint/2010/main">
    <mc:Choice Requires="p14">
      <p:transition spd="slow" p14:dur="2000" advTm="22248"/>
    </mc:Choice>
    <mc:Fallback xmlns="">
      <p:transition spd="slow" advTm="222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02CB47-5B8C-D294-926D-ED18CEFE172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7C399B7-A0AC-A677-48B3-4862566BCCA8}"/>
              </a:ext>
            </a:extLst>
          </p:cNvPr>
          <p:cNvSpPr>
            <a:spLocks noGrp="1"/>
          </p:cNvSpPr>
          <p:nvPr>
            <p:ph type="title"/>
          </p:nvPr>
        </p:nvSpPr>
        <p:spPr>
          <a:xfrm>
            <a:off x="4589488" y="365126"/>
            <a:ext cx="3004279" cy="761636"/>
          </a:xfrm>
        </p:spPr>
        <p:txBody>
          <a:bodyPr/>
          <a:lstStyle/>
          <a:p>
            <a:r>
              <a:rPr lang="en-US">
                <a:solidFill>
                  <a:srgbClr val="0070C0"/>
                </a:solidFill>
              </a:rPr>
              <a:t>MLP MODEL</a:t>
            </a:r>
          </a:p>
        </p:txBody>
      </p:sp>
      <p:grpSp>
        <p:nvGrpSpPr>
          <p:cNvPr id="15" name="Group 14">
            <a:extLst>
              <a:ext uri="{FF2B5EF4-FFF2-40B4-BE49-F238E27FC236}">
                <a16:creationId xmlns:a16="http://schemas.microsoft.com/office/drawing/2014/main" id="{9A7E91D2-74B0-3DF7-D5A9-2C688E4542E7}"/>
              </a:ext>
            </a:extLst>
          </p:cNvPr>
          <p:cNvGrpSpPr/>
          <p:nvPr/>
        </p:nvGrpSpPr>
        <p:grpSpPr>
          <a:xfrm>
            <a:off x="9867404" y="4736351"/>
            <a:ext cx="3168650" cy="3543541"/>
            <a:chOff x="926333" y="909663"/>
            <a:chExt cx="4509235" cy="5042732"/>
          </a:xfrm>
          <a:noFill/>
        </p:grpSpPr>
        <p:sp>
          <p:nvSpPr>
            <p:cNvPr id="5" name="Freeform: Shape 4">
              <a:extLst>
                <a:ext uri="{FF2B5EF4-FFF2-40B4-BE49-F238E27FC236}">
                  <a16:creationId xmlns:a16="http://schemas.microsoft.com/office/drawing/2014/main" id="{F4A98825-D817-8434-D117-989905C09289}"/>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7427A077-2E1C-933B-E973-64E37E81C755}"/>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8277C5BE-7630-BB5C-9579-741D96F11EE8}"/>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425AE518-912E-7A9B-07D7-8B8E78E3697E}"/>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4D7E5EBF-6E38-2689-7C33-244C736B966B}"/>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CA1E92E8-F78F-C6D2-ADFD-D7E50173E99B}"/>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sp>
        <p:nvSpPr>
          <p:cNvPr id="8" name="TextBox 7">
            <a:extLst>
              <a:ext uri="{FF2B5EF4-FFF2-40B4-BE49-F238E27FC236}">
                <a16:creationId xmlns:a16="http://schemas.microsoft.com/office/drawing/2014/main" id="{21AF032B-3DD4-0168-CE62-C96952343B12}"/>
              </a:ext>
            </a:extLst>
          </p:cNvPr>
          <p:cNvSpPr txBox="1"/>
          <p:nvPr/>
        </p:nvSpPr>
        <p:spPr>
          <a:xfrm>
            <a:off x="166097" y="1124646"/>
            <a:ext cx="11862215"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a:ea typeface="+mn-lt"/>
                <a:cs typeface="+mn-lt"/>
              </a:rPr>
              <a:t>mlp52 = </a:t>
            </a:r>
            <a:r>
              <a:rPr lang="en-US" err="1">
                <a:ea typeface="+mn-lt"/>
                <a:cs typeface="+mn-lt"/>
              </a:rPr>
              <a:t>mlp</a:t>
            </a:r>
            <a:r>
              <a:rPr lang="en-US">
                <a:ea typeface="+mn-lt"/>
                <a:cs typeface="+mn-lt"/>
              </a:rPr>
              <a:t>(d52_train,reps = 10, comb = "median", </a:t>
            </a:r>
            <a:r>
              <a:rPr lang="en-US" err="1">
                <a:ea typeface="+mn-lt"/>
                <a:cs typeface="+mn-lt"/>
              </a:rPr>
              <a:t>difforder</a:t>
            </a:r>
            <a:r>
              <a:rPr lang="en-US">
                <a:ea typeface="+mn-lt"/>
                <a:cs typeface="+mn-lt"/>
              </a:rPr>
              <a:t> = c(1,12), </a:t>
            </a:r>
            <a:r>
              <a:rPr lang="en-US" err="1">
                <a:ea typeface="+mn-lt"/>
                <a:cs typeface="+mn-lt"/>
              </a:rPr>
              <a:t>allow.det.season</a:t>
            </a:r>
            <a:r>
              <a:rPr lang="en-US">
                <a:ea typeface="+mn-lt"/>
                <a:cs typeface="+mn-lt"/>
              </a:rPr>
              <a:t> = T, </a:t>
            </a:r>
            <a:r>
              <a:rPr lang="en-US" err="1">
                <a:ea typeface="+mn-lt"/>
                <a:cs typeface="+mn-lt"/>
              </a:rPr>
              <a:t>hd.auto.type</a:t>
            </a:r>
            <a:r>
              <a:rPr lang="en-US">
                <a:ea typeface="+mn-lt"/>
                <a:cs typeface="+mn-lt"/>
              </a:rPr>
              <a:t> = "cv", </a:t>
            </a:r>
            <a:r>
              <a:rPr lang="en-US" err="1">
                <a:ea typeface="+mn-lt"/>
                <a:cs typeface="+mn-lt"/>
              </a:rPr>
              <a:t>sel.lag</a:t>
            </a:r>
            <a:r>
              <a:rPr lang="en-US">
                <a:ea typeface="+mn-lt"/>
                <a:cs typeface="+mn-lt"/>
              </a:rPr>
              <a:t> = T, </a:t>
            </a:r>
            <a:r>
              <a:rPr lang="en-US" err="1">
                <a:ea typeface="+mn-lt"/>
                <a:cs typeface="+mn-lt"/>
              </a:rPr>
              <a:t>xreg</a:t>
            </a:r>
            <a:r>
              <a:rPr lang="en-US">
                <a:ea typeface="+mn-lt"/>
                <a:cs typeface="+mn-lt"/>
              </a:rPr>
              <a:t> = exog_52) </a:t>
            </a:r>
            <a:endParaRPr lang="en-US"/>
          </a:p>
        </p:txBody>
      </p:sp>
      <p:pic>
        <p:nvPicPr>
          <p:cNvPr id="16" name="Picture 15" descr="A diagram of a network&#10;&#10;Description automatically generated">
            <a:extLst>
              <a:ext uri="{FF2B5EF4-FFF2-40B4-BE49-F238E27FC236}">
                <a16:creationId xmlns:a16="http://schemas.microsoft.com/office/drawing/2014/main" id="{06104396-7CF3-A656-BF00-3D86E3248CAA}"/>
              </a:ext>
            </a:extLst>
          </p:cNvPr>
          <p:cNvPicPr>
            <a:picLocks noChangeAspect="1"/>
          </p:cNvPicPr>
          <p:nvPr/>
        </p:nvPicPr>
        <p:blipFill>
          <a:blip r:embed="rId4"/>
          <a:stretch>
            <a:fillRect/>
          </a:stretch>
        </p:blipFill>
        <p:spPr>
          <a:xfrm>
            <a:off x="0" y="1989485"/>
            <a:ext cx="9568721" cy="4515456"/>
          </a:xfrm>
          <a:prstGeom prst="rect">
            <a:avLst/>
          </a:prstGeom>
        </p:spPr>
      </p:pic>
      <p:pic>
        <p:nvPicPr>
          <p:cNvPr id="17" name="Picture 16" descr="A black text on a white background&#10;&#10;Description automatically generated">
            <a:extLst>
              <a:ext uri="{FF2B5EF4-FFF2-40B4-BE49-F238E27FC236}">
                <a16:creationId xmlns:a16="http://schemas.microsoft.com/office/drawing/2014/main" id="{D65B9D46-E102-7ED8-C0AC-B4AFE57EC01E}"/>
              </a:ext>
            </a:extLst>
          </p:cNvPr>
          <p:cNvPicPr>
            <a:picLocks noChangeAspect="1"/>
          </p:cNvPicPr>
          <p:nvPr/>
        </p:nvPicPr>
        <p:blipFill>
          <a:blip r:embed="rId5"/>
          <a:stretch>
            <a:fillRect/>
          </a:stretch>
        </p:blipFill>
        <p:spPr>
          <a:xfrm>
            <a:off x="6297666" y="1779614"/>
            <a:ext cx="5730146" cy="1499952"/>
          </a:xfrm>
          <a:prstGeom prst="rect">
            <a:avLst/>
          </a:prstGeom>
        </p:spPr>
      </p:pic>
      <p:pic>
        <p:nvPicPr>
          <p:cNvPr id="35" name="Video 34">
            <a:hlinkClick r:id="" action="ppaction://media"/>
            <a:extLst>
              <a:ext uri="{FF2B5EF4-FFF2-40B4-BE49-F238E27FC236}">
                <a16:creationId xmlns:a16="http://schemas.microsoft.com/office/drawing/2014/main" id="{782A188A-FA1F-A982-07AC-B64C266DA1C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9379621" y="4052939"/>
            <a:ext cx="2648191" cy="2648191"/>
          </a:xfrm>
          <a:prstGeom prst="ellipse">
            <a:avLst/>
          </a:prstGeom>
        </p:spPr>
      </p:pic>
    </p:spTree>
    <p:extLst>
      <p:ext uri="{BB962C8B-B14F-4D97-AF65-F5344CB8AC3E}">
        <p14:creationId xmlns:p14="http://schemas.microsoft.com/office/powerpoint/2010/main" val="3057045971"/>
      </p:ext>
    </p:extLst>
  </p:cSld>
  <p:clrMapOvr>
    <a:masterClrMapping/>
  </p:clrMapOvr>
  <mc:AlternateContent xmlns:mc="http://schemas.openxmlformats.org/markup-compatibility/2006" xmlns:p14="http://schemas.microsoft.com/office/powerpoint/2010/main">
    <mc:Choice Requires="p14">
      <p:transition spd="slow" p14:dur="2000" advTm="35154"/>
    </mc:Choice>
    <mc:Fallback xmlns="">
      <p:transition spd="slow" advTm="3515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5"/>
                </p:tgtEl>
              </p:cMediaNode>
            </p:video>
            <p:seq concurrent="1" nextAc="seek">
              <p:cTn id="8" restart="whenNotActive" fill="hold" evtFilter="cancelBubble" nodeType="interactiveSeq">
                <p:stCondLst>
                  <p:cond evt="onClick" delay="0">
                    <p:tgtEl>
                      <p:spTgt spid="3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5"/>
                                        </p:tgtEl>
                                      </p:cBhvr>
                                    </p:cmd>
                                  </p:childTnLst>
                                </p:cTn>
                              </p:par>
                            </p:childTnLst>
                          </p:cTn>
                        </p:par>
                      </p:childTnLst>
                    </p:cTn>
                  </p:par>
                </p:childTnLst>
              </p:cTn>
              <p:nextCondLst>
                <p:cond evt="onClick" delay="0">
                  <p:tgtEl>
                    <p:spTgt spid="3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EFCFE994-2DFE-0F60-47BA-BE3FC9880B61}"/>
              </a:ext>
            </a:extLst>
          </p:cNvPr>
          <p:cNvSpPr/>
          <p:nvPr/>
        </p:nvSpPr>
        <p:spPr>
          <a:xfrm>
            <a:off x="1382356" y="2540556"/>
            <a:ext cx="2124967" cy="888444"/>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7" name="Rectangle 6">
            <a:extLst>
              <a:ext uri="{FF2B5EF4-FFF2-40B4-BE49-F238E27FC236}">
                <a16:creationId xmlns:a16="http://schemas.microsoft.com/office/drawing/2014/main" id="{E80D80AC-B970-AB9E-F7BC-51C099397ABC}"/>
              </a:ext>
            </a:extLst>
          </p:cNvPr>
          <p:cNvSpPr/>
          <p:nvPr/>
        </p:nvSpPr>
        <p:spPr>
          <a:xfrm>
            <a:off x="497312" y="1196836"/>
            <a:ext cx="1770089" cy="888444"/>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sp>
        <p:nvSpPr>
          <p:cNvPr id="2" name="Title 1">
            <a:extLst>
              <a:ext uri="{FF2B5EF4-FFF2-40B4-BE49-F238E27FC236}">
                <a16:creationId xmlns:a16="http://schemas.microsoft.com/office/drawing/2014/main" id="{B7B18E01-FF25-4C9B-82F7-6538CB1E6043}"/>
              </a:ext>
            </a:extLst>
          </p:cNvPr>
          <p:cNvSpPr>
            <a:spLocks noGrp="1"/>
          </p:cNvSpPr>
          <p:nvPr>
            <p:ph type="title"/>
          </p:nvPr>
        </p:nvSpPr>
        <p:spPr>
          <a:xfrm>
            <a:off x="838200" y="293539"/>
            <a:ext cx="10515600" cy="687789"/>
          </a:xfrm>
        </p:spPr>
        <p:txBody>
          <a:bodyPr>
            <a:noAutofit/>
          </a:bodyPr>
          <a:lstStyle/>
          <a:p>
            <a:r>
              <a:rPr lang="en-US" sz="6600">
                <a:solidFill>
                  <a:srgbClr val="0070C0"/>
                </a:solidFill>
              </a:rPr>
              <a:t>EDA | Data Preprocessing</a:t>
            </a:r>
          </a:p>
        </p:txBody>
      </p:sp>
      <p:sp>
        <p:nvSpPr>
          <p:cNvPr id="6" name="TextBox 5">
            <a:extLst>
              <a:ext uri="{FF2B5EF4-FFF2-40B4-BE49-F238E27FC236}">
                <a16:creationId xmlns:a16="http://schemas.microsoft.com/office/drawing/2014/main" id="{AB01443F-CD46-A710-42CE-8BE1E903D56D}"/>
              </a:ext>
            </a:extLst>
          </p:cNvPr>
          <p:cNvSpPr txBox="1"/>
          <p:nvPr/>
        </p:nvSpPr>
        <p:spPr>
          <a:xfrm>
            <a:off x="1455096" y="2800112"/>
            <a:ext cx="1945084" cy="369332"/>
          </a:xfrm>
          <a:prstGeom prst="rect">
            <a:avLst/>
          </a:prstGeom>
          <a:noFill/>
        </p:spPr>
        <p:txBody>
          <a:bodyPr wrap="none" rtlCol="0">
            <a:spAutoFit/>
          </a:bodyPr>
          <a:lstStyle/>
          <a:p>
            <a:r>
              <a:rPr lang="en-US">
                <a:solidFill>
                  <a:schemeClr val="bg1"/>
                </a:solidFill>
              </a:rPr>
              <a:t>Remove NA &gt;50%</a:t>
            </a:r>
          </a:p>
        </p:txBody>
      </p:sp>
      <p:sp>
        <p:nvSpPr>
          <p:cNvPr id="10" name="TextBox 9">
            <a:extLst>
              <a:ext uri="{FF2B5EF4-FFF2-40B4-BE49-F238E27FC236}">
                <a16:creationId xmlns:a16="http://schemas.microsoft.com/office/drawing/2014/main" id="{44448DB1-BF0E-864A-C1E6-06A33E1AEB52}"/>
              </a:ext>
            </a:extLst>
          </p:cNvPr>
          <p:cNvSpPr txBox="1"/>
          <p:nvPr/>
        </p:nvSpPr>
        <p:spPr>
          <a:xfrm>
            <a:off x="773386" y="1456392"/>
            <a:ext cx="1410322" cy="369332"/>
          </a:xfrm>
          <a:prstGeom prst="rect">
            <a:avLst/>
          </a:prstGeom>
          <a:noFill/>
        </p:spPr>
        <p:txBody>
          <a:bodyPr wrap="square">
            <a:spAutoFit/>
          </a:bodyPr>
          <a:lstStyle/>
          <a:p>
            <a:r>
              <a:rPr lang="en-US">
                <a:solidFill>
                  <a:schemeClr val="bg1"/>
                </a:solidFill>
              </a:rPr>
              <a:t>Merge Data</a:t>
            </a:r>
          </a:p>
        </p:txBody>
      </p:sp>
      <p:sp>
        <p:nvSpPr>
          <p:cNvPr id="12" name="Rectangle 11">
            <a:extLst>
              <a:ext uri="{FF2B5EF4-FFF2-40B4-BE49-F238E27FC236}">
                <a16:creationId xmlns:a16="http://schemas.microsoft.com/office/drawing/2014/main" id="{BA6BD17B-17CD-EFFF-69DB-152A3AE3C732}"/>
              </a:ext>
            </a:extLst>
          </p:cNvPr>
          <p:cNvSpPr/>
          <p:nvPr/>
        </p:nvSpPr>
        <p:spPr>
          <a:xfrm>
            <a:off x="2444838" y="3953693"/>
            <a:ext cx="1770089" cy="888444"/>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Split Data</a:t>
            </a:r>
          </a:p>
        </p:txBody>
      </p:sp>
      <p:sp>
        <p:nvSpPr>
          <p:cNvPr id="13" name="Rectangle 12">
            <a:extLst>
              <a:ext uri="{FF2B5EF4-FFF2-40B4-BE49-F238E27FC236}">
                <a16:creationId xmlns:a16="http://schemas.microsoft.com/office/drawing/2014/main" id="{3F2C7963-232A-B0F8-091E-091C709401C5}"/>
              </a:ext>
            </a:extLst>
          </p:cNvPr>
          <p:cNvSpPr/>
          <p:nvPr/>
        </p:nvSpPr>
        <p:spPr>
          <a:xfrm>
            <a:off x="6542639" y="3956100"/>
            <a:ext cx="2559226" cy="888444"/>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bg1"/>
                </a:solidFill>
              </a:rPr>
              <a:t>Aggregate Date (Trend)</a:t>
            </a:r>
          </a:p>
        </p:txBody>
      </p:sp>
      <p:sp>
        <p:nvSpPr>
          <p:cNvPr id="14" name="Arrow: Curved Down 13">
            <a:extLst>
              <a:ext uri="{FF2B5EF4-FFF2-40B4-BE49-F238E27FC236}">
                <a16:creationId xmlns:a16="http://schemas.microsoft.com/office/drawing/2014/main" id="{A2DA59DA-354F-A4C9-5687-5DDFE8A7B833}"/>
              </a:ext>
            </a:extLst>
          </p:cNvPr>
          <p:cNvSpPr/>
          <p:nvPr/>
        </p:nvSpPr>
        <p:spPr>
          <a:xfrm rot="2819628">
            <a:off x="2386586" y="1509212"/>
            <a:ext cx="2027189" cy="731520"/>
          </a:xfrm>
          <a:prstGeom prst="curvedDownArrow">
            <a:avLst/>
          </a:prstGeom>
          <a:solidFill>
            <a:srgbClr val="FFC00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FFFF00"/>
              </a:highlight>
            </a:endParaRPr>
          </a:p>
        </p:txBody>
      </p:sp>
      <p:sp>
        <p:nvSpPr>
          <p:cNvPr id="15" name="Arrow: Curved Down 14">
            <a:extLst>
              <a:ext uri="{FF2B5EF4-FFF2-40B4-BE49-F238E27FC236}">
                <a16:creationId xmlns:a16="http://schemas.microsoft.com/office/drawing/2014/main" id="{F89231A3-33D8-3927-79A5-24AC77089B0F}"/>
              </a:ext>
            </a:extLst>
          </p:cNvPr>
          <p:cNvSpPr/>
          <p:nvPr/>
        </p:nvSpPr>
        <p:spPr>
          <a:xfrm rot="3066443">
            <a:off x="3684147" y="3133390"/>
            <a:ext cx="1349321" cy="731520"/>
          </a:xfrm>
          <a:prstGeom prst="curvedDownArrow">
            <a:avLst/>
          </a:prstGeom>
          <a:solidFill>
            <a:srgbClr val="FFC00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highlight>
                <a:srgbClr val="FFFF00"/>
              </a:highlight>
            </a:endParaRPr>
          </a:p>
        </p:txBody>
      </p:sp>
      <p:grpSp>
        <p:nvGrpSpPr>
          <p:cNvPr id="20" name="Group 19">
            <a:extLst>
              <a:ext uri="{FF2B5EF4-FFF2-40B4-BE49-F238E27FC236}">
                <a16:creationId xmlns:a16="http://schemas.microsoft.com/office/drawing/2014/main" id="{566A09D6-003C-BEEB-D786-360C1BD218AF}"/>
              </a:ext>
            </a:extLst>
          </p:cNvPr>
          <p:cNvGrpSpPr/>
          <p:nvPr/>
        </p:nvGrpSpPr>
        <p:grpSpPr>
          <a:xfrm>
            <a:off x="9773378" y="4671360"/>
            <a:ext cx="3168650" cy="3543541"/>
            <a:chOff x="926333" y="909663"/>
            <a:chExt cx="4509235" cy="5042732"/>
          </a:xfrm>
          <a:noFill/>
        </p:grpSpPr>
        <p:sp>
          <p:nvSpPr>
            <p:cNvPr id="5" name="Freeform: Shape 4">
              <a:extLst>
                <a:ext uri="{FF2B5EF4-FFF2-40B4-BE49-F238E27FC236}">
                  <a16:creationId xmlns:a16="http://schemas.microsoft.com/office/drawing/2014/main" id="{290F660D-C24F-5C03-ADA5-131AE0226EA6}"/>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79AC2FA6-8744-134D-5EEC-0F9E54878E7E}"/>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98D5B37E-2852-6BE3-9DC9-F6FCFCE3411E}"/>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31B9DF1-2218-20FD-B36A-3122D3522732}"/>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0C55FDF-42D2-A622-9136-D4ED4F9861B9}"/>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C41F3F2-76B4-96CD-8043-A36DF7BD885C}"/>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sp>
        <p:nvSpPr>
          <p:cNvPr id="3" name="Rectangle 2">
            <a:extLst>
              <a:ext uri="{FF2B5EF4-FFF2-40B4-BE49-F238E27FC236}">
                <a16:creationId xmlns:a16="http://schemas.microsoft.com/office/drawing/2014/main" id="{C115238A-6D3C-3277-86B9-1B6118BA11D4}"/>
              </a:ext>
            </a:extLst>
          </p:cNvPr>
          <p:cNvSpPr/>
          <p:nvPr/>
        </p:nvSpPr>
        <p:spPr>
          <a:xfrm>
            <a:off x="7098692" y="2421802"/>
            <a:ext cx="2559226" cy="888444"/>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rPr>
              <a:t>Scale Data</a:t>
            </a:r>
          </a:p>
        </p:txBody>
      </p:sp>
      <p:sp>
        <p:nvSpPr>
          <p:cNvPr id="4" name="Rectangle 3">
            <a:extLst>
              <a:ext uri="{FF2B5EF4-FFF2-40B4-BE49-F238E27FC236}">
                <a16:creationId xmlns:a16="http://schemas.microsoft.com/office/drawing/2014/main" id="{C6D56F7E-4ECB-9AD4-9CB9-474F23CE4368}"/>
              </a:ext>
            </a:extLst>
          </p:cNvPr>
          <p:cNvSpPr/>
          <p:nvPr/>
        </p:nvSpPr>
        <p:spPr>
          <a:xfrm>
            <a:off x="7829800" y="1196424"/>
            <a:ext cx="2559226" cy="888444"/>
          </a:xfrm>
          <a:prstGeom prst="rect">
            <a:avLst/>
          </a:prstGeom>
          <a:solidFill>
            <a:srgbClr val="0070C0"/>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lIns="91440" tIns="45720" rIns="91440" bIns="45720" rtlCol="0" anchor="ctr"/>
          <a:lstStyle/>
          <a:p>
            <a:pPr algn="ctr"/>
            <a:r>
              <a:rPr lang="en-US">
                <a:solidFill>
                  <a:schemeClr val="bg1"/>
                </a:solidFill>
              </a:rPr>
              <a:t>TS Dataset Creation</a:t>
            </a:r>
          </a:p>
        </p:txBody>
      </p:sp>
      <p:sp>
        <p:nvSpPr>
          <p:cNvPr id="22" name="Arrow: Curved Up 21">
            <a:extLst>
              <a:ext uri="{FF2B5EF4-FFF2-40B4-BE49-F238E27FC236}">
                <a16:creationId xmlns:a16="http://schemas.microsoft.com/office/drawing/2014/main" id="{5F90DE96-3864-E685-3843-7D71F9A4BEB4}"/>
              </a:ext>
            </a:extLst>
          </p:cNvPr>
          <p:cNvSpPr/>
          <p:nvPr/>
        </p:nvSpPr>
        <p:spPr>
          <a:xfrm rot="18300000">
            <a:off x="9191884" y="3454123"/>
            <a:ext cx="1535368" cy="752114"/>
          </a:xfrm>
          <a:prstGeom prst="curvedUpArrow">
            <a:avLst/>
          </a:prstGeom>
          <a:solidFill>
            <a:srgbClr val="FFB718"/>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Arrow: Curved Up 22">
            <a:extLst>
              <a:ext uri="{FF2B5EF4-FFF2-40B4-BE49-F238E27FC236}">
                <a16:creationId xmlns:a16="http://schemas.microsoft.com/office/drawing/2014/main" id="{30DB1A9D-6B93-DEF3-57BB-43AA0A45F09F}"/>
              </a:ext>
            </a:extLst>
          </p:cNvPr>
          <p:cNvSpPr/>
          <p:nvPr/>
        </p:nvSpPr>
        <p:spPr>
          <a:xfrm rot="18060000">
            <a:off x="9866097" y="1883200"/>
            <a:ext cx="1483883" cy="865383"/>
          </a:xfrm>
          <a:prstGeom prst="curvedUpArrow">
            <a:avLst/>
          </a:prstGeom>
          <a:solidFill>
            <a:srgbClr val="FFB718"/>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Arrow: Right 24">
            <a:extLst>
              <a:ext uri="{FF2B5EF4-FFF2-40B4-BE49-F238E27FC236}">
                <a16:creationId xmlns:a16="http://schemas.microsoft.com/office/drawing/2014/main" id="{8B5A66BC-7E0B-168D-2062-6D20981A3BEA}"/>
              </a:ext>
            </a:extLst>
          </p:cNvPr>
          <p:cNvSpPr/>
          <p:nvPr/>
        </p:nvSpPr>
        <p:spPr>
          <a:xfrm>
            <a:off x="4725426" y="4251826"/>
            <a:ext cx="1606541" cy="288982"/>
          </a:xfrm>
          <a:prstGeom prst="rightArrow">
            <a:avLst/>
          </a:prstGeom>
          <a:solidFill>
            <a:srgbClr val="FFB718"/>
          </a:solidFill>
          <a:ln>
            <a:solidFill>
              <a:srgbClr val="0070C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 name="Video 35">
            <a:hlinkClick r:id="" action="ppaction://media"/>
            <a:extLst>
              <a:ext uri="{FF2B5EF4-FFF2-40B4-BE49-F238E27FC236}">
                <a16:creationId xmlns:a16="http://schemas.microsoft.com/office/drawing/2014/main" id="{2E7BA766-D861-C117-6C77-3672DCB724A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129025987"/>
      </p:ext>
    </p:extLst>
  </p:cSld>
  <p:clrMapOvr>
    <a:masterClrMapping/>
  </p:clrMapOvr>
  <mc:AlternateContent xmlns:mc="http://schemas.openxmlformats.org/markup-compatibility/2006" xmlns:p14="http://schemas.microsoft.com/office/powerpoint/2010/main">
    <mc:Choice Requires="p14">
      <p:transition spd="slow" p14:dur="2000" advTm="9019"/>
    </mc:Choice>
    <mc:Fallback xmlns="">
      <p:transition spd="slow" advTm="90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6"/>
                </p:tgtEl>
              </p:cMediaNode>
            </p:video>
            <p:seq concurrent="1" nextAc="seek">
              <p:cTn id="8" restart="whenNotActive" fill="hold" evtFilter="cancelBubble" nodeType="interactiveSeq">
                <p:stCondLst>
                  <p:cond evt="onClick" delay="0">
                    <p:tgtEl>
                      <p:spTgt spid="3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6"/>
                                        </p:tgtEl>
                                      </p:cBhvr>
                                    </p:cmd>
                                  </p:childTnLst>
                                </p:cTn>
                              </p:par>
                            </p:childTnLst>
                          </p:cTn>
                        </p:par>
                      </p:childTnLst>
                    </p:cTn>
                  </p:par>
                </p:childTnLst>
              </p:cTn>
              <p:nextCondLst>
                <p:cond evt="onClick" delay="0">
                  <p:tgtEl>
                    <p:spTgt spid="36"/>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7612-4653-9612-E21C-6A3420A4FD7C}"/>
            </a:ext>
          </a:extLst>
        </p:cNvPr>
        <p:cNvGrpSpPr/>
        <p:nvPr/>
      </p:nvGrpSpPr>
      <p:grpSpPr>
        <a:xfrm>
          <a:off x="0" y="0"/>
          <a:ext cx="0" cy="0"/>
          <a:chOff x="0" y="0"/>
          <a:chExt cx="0" cy="0"/>
        </a:xfrm>
      </p:grpSpPr>
      <p:pic>
        <p:nvPicPr>
          <p:cNvPr id="4" name="Picture 3" descr="A graph showing a number of times&#10;&#10;Description automatically generated">
            <a:extLst>
              <a:ext uri="{FF2B5EF4-FFF2-40B4-BE49-F238E27FC236}">
                <a16:creationId xmlns:a16="http://schemas.microsoft.com/office/drawing/2014/main" id="{EE339ABD-FC54-8DE1-8E86-7D71045E0FB9}"/>
              </a:ext>
            </a:extLst>
          </p:cNvPr>
          <p:cNvPicPr>
            <a:picLocks noChangeAspect="1"/>
          </p:cNvPicPr>
          <p:nvPr/>
        </p:nvPicPr>
        <p:blipFill>
          <a:blip r:embed="rId4"/>
          <a:stretch>
            <a:fillRect/>
          </a:stretch>
        </p:blipFill>
        <p:spPr>
          <a:xfrm>
            <a:off x="1436557" y="1098244"/>
            <a:ext cx="9331377" cy="5760791"/>
          </a:xfrm>
          <a:prstGeom prst="rect">
            <a:avLst/>
          </a:prstGeom>
        </p:spPr>
      </p:pic>
      <p:sp>
        <p:nvSpPr>
          <p:cNvPr id="2" name="Title 1">
            <a:extLst>
              <a:ext uri="{FF2B5EF4-FFF2-40B4-BE49-F238E27FC236}">
                <a16:creationId xmlns:a16="http://schemas.microsoft.com/office/drawing/2014/main" id="{306C171F-01B9-ED94-380C-5FFDBC0AAF88}"/>
              </a:ext>
            </a:extLst>
          </p:cNvPr>
          <p:cNvSpPr>
            <a:spLocks noGrp="1"/>
          </p:cNvSpPr>
          <p:nvPr>
            <p:ph type="title"/>
          </p:nvPr>
        </p:nvSpPr>
        <p:spPr>
          <a:xfrm>
            <a:off x="3315324" y="352634"/>
            <a:ext cx="5565098" cy="849078"/>
          </a:xfrm>
        </p:spPr>
        <p:txBody>
          <a:bodyPr/>
          <a:lstStyle/>
          <a:p>
            <a:r>
              <a:rPr lang="en-US">
                <a:solidFill>
                  <a:srgbClr val="0070C0"/>
                </a:solidFill>
              </a:rPr>
              <a:t>MLP MODEL FORECAST</a:t>
            </a:r>
            <a:endParaRPr lang="en-US"/>
          </a:p>
        </p:txBody>
      </p:sp>
      <p:sp>
        <p:nvSpPr>
          <p:cNvPr id="7" name="TextBox 6">
            <a:extLst>
              <a:ext uri="{FF2B5EF4-FFF2-40B4-BE49-F238E27FC236}">
                <a16:creationId xmlns:a16="http://schemas.microsoft.com/office/drawing/2014/main" id="{E9A10505-5895-45A2-6124-370BFD748EFF}"/>
              </a:ext>
            </a:extLst>
          </p:cNvPr>
          <p:cNvSpPr txBox="1"/>
          <p:nvPr/>
        </p:nvSpPr>
        <p:spPr>
          <a:xfrm>
            <a:off x="9798570" y="6347298"/>
            <a:ext cx="2274757" cy="369332"/>
          </a:xfrm>
          <a:prstGeom prst="rect">
            <a:avLst/>
          </a:prstGeom>
          <a:noFill/>
        </p:spPr>
        <p:txBody>
          <a:bodyPr wrap="square" lIns="91440" tIns="45720" rIns="91440" bIns="45720" anchor="t">
            <a:spAutoFit/>
          </a:bodyPr>
          <a:lstStyle/>
          <a:p>
            <a:r>
              <a:rPr lang="en-US" b="1"/>
              <a:t>ASE: </a:t>
            </a:r>
            <a:r>
              <a:rPr lang="en-US"/>
              <a:t>0.1026821</a:t>
            </a:r>
          </a:p>
        </p:txBody>
      </p:sp>
      <p:grpSp>
        <p:nvGrpSpPr>
          <p:cNvPr id="13" name="Group 12">
            <a:extLst>
              <a:ext uri="{FF2B5EF4-FFF2-40B4-BE49-F238E27FC236}">
                <a16:creationId xmlns:a16="http://schemas.microsoft.com/office/drawing/2014/main" id="{5C2891BC-5DB7-9B59-55FE-970C996A6A8F}"/>
              </a:ext>
            </a:extLst>
          </p:cNvPr>
          <p:cNvGrpSpPr/>
          <p:nvPr/>
        </p:nvGrpSpPr>
        <p:grpSpPr>
          <a:xfrm>
            <a:off x="-925514" y="4249171"/>
            <a:ext cx="3168650" cy="3543541"/>
            <a:chOff x="926333" y="909663"/>
            <a:chExt cx="4509235" cy="5042732"/>
          </a:xfrm>
          <a:noFill/>
        </p:grpSpPr>
        <p:sp>
          <p:nvSpPr>
            <p:cNvPr id="11" name="Freeform: Shape 10">
              <a:extLst>
                <a:ext uri="{FF2B5EF4-FFF2-40B4-BE49-F238E27FC236}">
                  <a16:creationId xmlns:a16="http://schemas.microsoft.com/office/drawing/2014/main" id="{B83C398F-8241-9007-264A-21C384809DE8}"/>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912A4701-FDBA-21B7-FFB4-A00DF893418D}"/>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3E3E4DB-4F74-FA1C-0B28-E045E7CF7908}"/>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84DF9D9-B5B2-4F61-38E7-32D45B583245}"/>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AD53068-C140-1938-DCB3-A5253B0E67D0}"/>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CCAB62A7-2B4F-BD27-9E04-3400B2167637}"/>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29" name="Video 28">
            <a:hlinkClick r:id="" action="ppaction://media"/>
            <a:extLst>
              <a:ext uri="{FF2B5EF4-FFF2-40B4-BE49-F238E27FC236}">
                <a16:creationId xmlns:a16="http://schemas.microsoft.com/office/drawing/2014/main" id="{91DC463D-2E75-DAB7-0238-CA1072CD620E}"/>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9798570" y="636670"/>
            <a:ext cx="2219147" cy="2219147"/>
          </a:xfrm>
          <a:prstGeom prst="ellipse">
            <a:avLst/>
          </a:prstGeom>
        </p:spPr>
      </p:pic>
    </p:spTree>
    <p:extLst>
      <p:ext uri="{BB962C8B-B14F-4D97-AF65-F5344CB8AC3E}">
        <p14:creationId xmlns:p14="http://schemas.microsoft.com/office/powerpoint/2010/main" val="3235992815"/>
      </p:ext>
    </p:extLst>
  </p:cSld>
  <p:clrMapOvr>
    <a:masterClrMapping/>
  </p:clrMapOvr>
  <mc:AlternateContent xmlns:mc="http://schemas.openxmlformats.org/markup-compatibility/2006" xmlns:p14="http://schemas.microsoft.com/office/powerpoint/2010/main">
    <mc:Choice Requires="p14">
      <p:transition spd="slow" p14:dur="2000" advTm="27694"/>
    </mc:Choice>
    <mc:Fallback xmlns="">
      <p:transition spd="slow" advTm="276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
                </p:tgtEl>
              </p:cMediaNode>
            </p:video>
            <p:seq concurrent="1" nextAc="seek">
              <p:cTn id="8" restart="whenNotActive" fill="hold" evtFilter="cancelBubble" nodeType="interactiveSeq">
                <p:stCondLst>
                  <p:cond evt="onClick" delay="0">
                    <p:tgtEl>
                      <p:spTgt spid="2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
                                        </p:tgtEl>
                                      </p:cBhvr>
                                    </p:cmd>
                                  </p:childTnLst>
                                </p:cTn>
                              </p:par>
                            </p:childTnLst>
                          </p:cTn>
                        </p:par>
                      </p:childTnLst>
                    </p:cTn>
                  </p:par>
                </p:childTnLst>
              </p:cTn>
              <p:nextCondLst>
                <p:cond evt="onClick" delay="0">
                  <p:tgtEl>
                    <p:spTgt spid="29"/>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B6EBEA86-2BC5-1D49-E9E6-2111348E64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41BAD3C-F5D8-1F14-A79B-C9A2D4DD7031}"/>
              </a:ext>
            </a:extLst>
          </p:cNvPr>
          <p:cNvSpPr txBox="1"/>
          <p:nvPr/>
        </p:nvSpPr>
        <p:spPr>
          <a:xfrm>
            <a:off x="4812645" y="3105835"/>
            <a:ext cx="2566729" cy="646331"/>
          </a:xfrm>
          <a:prstGeom prst="rect">
            <a:avLst/>
          </a:prstGeom>
          <a:noFill/>
        </p:spPr>
        <p:txBody>
          <a:bodyPr wrap="none" lIns="91440" tIns="45720" rIns="91440" bIns="45720" rtlCol="0" anchor="t">
            <a:spAutoFit/>
          </a:bodyPr>
          <a:lstStyle/>
          <a:p>
            <a:pPr algn="ctr">
              <a:defRPr/>
            </a:pPr>
            <a:r>
              <a:rPr lang="en-US" sz="3600">
                <a:solidFill>
                  <a:prstClr val="white"/>
                </a:solidFill>
                <a:latin typeface="Noto Sans SemiBold"/>
                <a:ea typeface="Noto Sans SemiBold"/>
                <a:cs typeface="Noto Sans SemiBold"/>
              </a:rPr>
              <a:t>ENSEMBLE</a:t>
            </a:r>
            <a:endParaRPr lang="en-US" sz="3600" b="0" i="0" u="none" strike="noStrike" kern="1200" cap="none" spc="0" normalizeH="0" baseline="0" noProof="0">
              <a:ln>
                <a:noFill/>
              </a:ln>
              <a:solidFill>
                <a:prstClr val="white"/>
              </a:solidFill>
              <a:effectLst/>
              <a:uLnTx/>
              <a:uFillTx/>
              <a:latin typeface="Noto Sans SemiBold"/>
              <a:ea typeface="Noto Sans SemiBold"/>
              <a:cs typeface="Noto Sans SemiBold"/>
            </a:endParaRPr>
          </a:p>
        </p:txBody>
      </p:sp>
      <p:sp>
        <p:nvSpPr>
          <p:cNvPr id="3" name="TextBox 2">
            <a:extLst>
              <a:ext uri="{FF2B5EF4-FFF2-40B4-BE49-F238E27FC236}">
                <a16:creationId xmlns:a16="http://schemas.microsoft.com/office/drawing/2014/main" id="{B6243B1A-4035-DA3B-6E2F-9D165A3EF642}"/>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C5861DFC-2C8A-A1DD-2CB7-4DE5A0CE996F}"/>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10" name="Video 9">
            <a:hlinkClick r:id="" action="ppaction://media"/>
            <a:extLst>
              <a:ext uri="{FF2B5EF4-FFF2-40B4-BE49-F238E27FC236}">
                <a16:creationId xmlns:a16="http://schemas.microsoft.com/office/drawing/2014/main" id="{F58CDE7D-783A-A48C-FD15-7308F7BAC85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77317100"/>
      </p:ext>
    </p:extLst>
  </p:cSld>
  <p:clrMapOvr>
    <a:masterClrMapping/>
  </p:clrMapOvr>
  <mc:AlternateContent xmlns:mc="http://schemas.openxmlformats.org/markup-compatibility/2006" xmlns:p14="http://schemas.microsoft.com/office/powerpoint/2010/main">
    <mc:Choice Requires="p14">
      <p:transition spd="slow" p14:dur="2000" advTm="4321"/>
    </mc:Choice>
    <mc:Fallback xmlns="">
      <p:transition spd="slow" advTm="43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18">
            <a:extLst>
              <a:ext uri="{FF2B5EF4-FFF2-40B4-BE49-F238E27FC236}">
                <a16:creationId xmlns:a16="http://schemas.microsoft.com/office/drawing/2014/main" id="{A5957679-28CF-61EA-4454-B42A07B69D40}"/>
              </a:ext>
            </a:extLst>
          </p:cNvPr>
          <p:cNvPicPr>
            <a:picLocks noChangeAspect="1"/>
          </p:cNvPicPr>
          <p:nvPr/>
        </p:nvPicPr>
        <p:blipFill>
          <a:blip r:embed="rId5"/>
          <a:stretch>
            <a:fillRect/>
          </a:stretch>
        </p:blipFill>
        <p:spPr>
          <a:xfrm>
            <a:off x="1997663" y="1368271"/>
            <a:ext cx="8342206" cy="4998079"/>
          </a:xfrm>
          <a:prstGeom prst="rect">
            <a:avLst/>
          </a:prstGeom>
        </p:spPr>
      </p:pic>
      <p:sp>
        <p:nvSpPr>
          <p:cNvPr id="2" name="Title 1">
            <a:extLst>
              <a:ext uri="{FF2B5EF4-FFF2-40B4-BE49-F238E27FC236}">
                <a16:creationId xmlns:a16="http://schemas.microsoft.com/office/drawing/2014/main" id="{6945F21C-FDBF-2974-7C78-E7A276150E16}"/>
              </a:ext>
            </a:extLst>
          </p:cNvPr>
          <p:cNvSpPr>
            <a:spLocks noGrp="1"/>
          </p:cNvSpPr>
          <p:nvPr>
            <p:ph type="title"/>
          </p:nvPr>
        </p:nvSpPr>
        <p:spPr/>
        <p:txBody>
          <a:bodyPr/>
          <a:lstStyle/>
          <a:p>
            <a:r>
              <a:rPr lang="en-US"/>
              <a:t>ENSEMBLE – MLP + VAR</a:t>
            </a:r>
          </a:p>
        </p:txBody>
      </p:sp>
      <p:grpSp>
        <p:nvGrpSpPr>
          <p:cNvPr id="11" name="Group 10">
            <a:extLst>
              <a:ext uri="{FF2B5EF4-FFF2-40B4-BE49-F238E27FC236}">
                <a16:creationId xmlns:a16="http://schemas.microsoft.com/office/drawing/2014/main" id="{7FA81B0B-E1C8-2882-2595-0D9C31D1ABCC}"/>
              </a:ext>
            </a:extLst>
          </p:cNvPr>
          <p:cNvGrpSpPr/>
          <p:nvPr/>
        </p:nvGrpSpPr>
        <p:grpSpPr>
          <a:xfrm>
            <a:off x="-773114" y="4401571"/>
            <a:ext cx="3168650" cy="3543541"/>
            <a:chOff x="926333" y="909663"/>
            <a:chExt cx="4509235" cy="5042732"/>
          </a:xfrm>
          <a:noFill/>
        </p:grpSpPr>
        <p:sp>
          <p:nvSpPr>
            <p:cNvPr id="12" name="Freeform: Shape 11">
              <a:extLst>
                <a:ext uri="{FF2B5EF4-FFF2-40B4-BE49-F238E27FC236}">
                  <a16:creationId xmlns:a16="http://schemas.microsoft.com/office/drawing/2014/main" id="{8F115C32-5182-4690-3BDC-E85C2FE57930}"/>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13" name="Freeform: Shape 12">
              <a:extLst>
                <a:ext uri="{FF2B5EF4-FFF2-40B4-BE49-F238E27FC236}">
                  <a16:creationId xmlns:a16="http://schemas.microsoft.com/office/drawing/2014/main" id="{9C8DF673-F109-B92C-EBBE-8CE2AF6DBEDE}"/>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14" name="Freeform: Shape 13">
              <a:extLst>
                <a:ext uri="{FF2B5EF4-FFF2-40B4-BE49-F238E27FC236}">
                  <a16:creationId xmlns:a16="http://schemas.microsoft.com/office/drawing/2014/main" id="{939D3185-A4DB-37CD-1362-76B8B2FC8FAD}"/>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15" name="Freeform: Shape 14">
              <a:extLst>
                <a:ext uri="{FF2B5EF4-FFF2-40B4-BE49-F238E27FC236}">
                  <a16:creationId xmlns:a16="http://schemas.microsoft.com/office/drawing/2014/main" id="{851FEFAB-7D74-752D-65BB-E3C088CC703E}"/>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16" name="Freeform: Shape 15">
              <a:extLst>
                <a:ext uri="{FF2B5EF4-FFF2-40B4-BE49-F238E27FC236}">
                  <a16:creationId xmlns:a16="http://schemas.microsoft.com/office/drawing/2014/main" id="{CC3530FE-B3BA-0E4B-15AF-E96892C83847}"/>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35D77DA8-D9BC-DB3E-3935-E89205611795}"/>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sp>
        <p:nvSpPr>
          <p:cNvPr id="20" name="TextBox 19">
            <a:extLst>
              <a:ext uri="{FF2B5EF4-FFF2-40B4-BE49-F238E27FC236}">
                <a16:creationId xmlns:a16="http://schemas.microsoft.com/office/drawing/2014/main" id="{46D651D0-5484-D163-9963-36D8D6739E18}"/>
              </a:ext>
            </a:extLst>
          </p:cNvPr>
          <p:cNvSpPr txBox="1"/>
          <p:nvPr/>
        </p:nvSpPr>
        <p:spPr>
          <a:xfrm>
            <a:off x="9413508" y="878688"/>
            <a:ext cx="1838426" cy="369332"/>
          </a:xfrm>
          <a:prstGeom prst="rect">
            <a:avLst/>
          </a:prstGeom>
          <a:noFill/>
        </p:spPr>
        <p:txBody>
          <a:bodyPr wrap="square" rtlCol="0">
            <a:spAutoFit/>
          </a:bodyPr>
          <a:lstStyle/>
          <a:p>
            <a:r>
              <a:rPr lang="en-US"/>
              <a:t>ASE = 0.2080437</a:t>
            </a:r>
          </a:p>
        </p:txBody>
      </p:sp>
      <p:pic>
        <p:nvPicPr>
          <p:cNvPr id="5" name="Video 4">
            <a:hlinkClick r:id="" action="ppaction://media"/>
            <a:extLst>
              <a:ext uri="{FF2B5EF4-FFF2-40B4-BE49-F238E27FC236}">
                <a16:creationId xmlns:a16="http://schemas.microsoft.com/office/drawing/2014/main" id="{D7F3BB1B-4F30-6719-34CF-FC20444881FC}"/>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211741306"/>
      </p:ext>
    </p:extLst>
  </p:cSld>
  <p:clrMapOvr>
    <a:masterClrMapping/>
  </p:clrMapOvr>
  <mc:AlternateContent xmlns:mc="http://schemas.openxmlformats.org/markup-compatibility/2006" xmlns:p14="http://schemas.microsoft.com/office/powerpoint/2010/main">
    <mc:Choice Requires="p14">
      <p:transition spd="slow" p14:dur="2000" advTm="9796"/>
    </mc:Choice>
    <mc:Fallback xmlns="">
      <p:transition spd="slow" advTm="979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B6EBEA86-2BC5-1D49-E9E6-2111348E649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41BAD3C-F5D8-1F14-A79B-C9A2D4DD7031}"/>
              </a:ext>
            </a:extLst>
          </p:cNvPr>
          <p:cNvSpPr txBox="1"/>
          <p:nvPr/>
        </p:nvSpPr>
        <p:spPr>
          <a:xfrm>
            <a:off x="3840428" y="3105835"/>
            <a:ext cx="4511171" cy="646331"/>
          </a:xfrm>
          <a:prstGeom prst="rect">
            <a:avLst/>
          </a:prstGeom>
          <a:noFill/>
        </p:spPr>
        <p:txBody>
          <a:bodyPr wrap="none" lIns="91440" tIns="45720" rIns="91440" bIns="45720" rtlCol="0" anchor="t">
            <a:spAutoFit/>
          </a:bodyPr>
          <a:lstStyle/>
          <a:p>
            <a:pPr algn="ctr">
              <a:defRPr/>
            </a:pPr>
            <a:r>
              <a:rPr lang="en-US" sz="3600">
                <a:solidFill>
                  <a:prstClr val="white"/>
                </a:solidFill>
                <a:latin typeface="Noto Sans SemiBold"/>
                <a:ea typeface="Noto Sans SemiBold"/>
                <a:cs typeface="Noto Sans SemiBold"/>
              </a:rPr>
              <a:t>Final Model Review</a:t>
            </a:r>
            <a:endParaRPr lang="en-US">
              <a:solidFill>
                <a:prstClr val="white"/>
              </a:solidFill>
            </a:endParaRPr>
          </a:p>
        </p:txBody>
      </p:sp>
      <p:sp>
        <p:nvSpPr>
          <p:cNvPr id="3" name="TextBox 2">
            <a:extLst>
              <a:ext uri="{FF2B5EF4-FFF2-40B4-BE49-F238E27FC236}">
                <a16:creationId xmlns:a16="http://schemas.microsoft.com/office/drawing/2014/main" id="{B6243B1A-4035-DA3B-6E2F-9D165A3EF642}"/>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C5861DFC-2C8A-A1DD-2CB7-4DE5A0CE996F}"/>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6" name="Video 5">
            <a:hlinkClick r:id="" action="ppaction://media"/>
            <a:extLst>
              <a:ext uri="{FF2B5EF4-FFF2-40B4-BE49-F238E27FC236}">
                <a16:creationId xmlns:a16="http://schemas.microsoft.com/office/drawing/2014/main" id="{E3FD0957-EDBB-7FB3-8F93-BCDBF5CA06D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029635957"/>
      </p:ext>
    </p:extLst>
  </p:cSld>
  <p:clrMapOvr>
    <a:masterClrMapping/>
  </p:clrMapOvr>
  <mc:AlternateContent xmlns:mc="http://schemas.openxmlformats.org/markup-compatibility/2006" xmlns:p14="http://schemas.microsoft.com/office/powerpoint/2010/main">
    <mc:Choice Requires="p14">
      <p:transition spd="slow" p14:dur="2000" advTm="4206"/>
    </mc:Choice>
    <mc:Fallback xmlns="">
      <p:transition spd="slow" advTm="4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3D4F-9655-6277-1B64-F9420EE8FA9D}"/>
              </a:ext>
            </a:extLst>
          </p:cNvPr>
          <p:cNvSpPr>
            <a:spLocks noGrp="1"/>
          </p:cNvSpPr>
          <p:nvPr>
            <p:ph type="title"/>
          </p:nvPr>
        </p:nvSpPr>
        <p:spPr>
          <a:xfrm>
            <a:off x="3259111" y="380115"/>
            <a:ext cx="5206584" cy="1325563"/>
          </a:xfrm>
        </p:spPr>
        <p:txBody>
          <a:bodyPr>
            <a:normAutofit/>
          </a:bodyPr>
          <a:lstStyle/>
          <a:p>
            <a:r>
              <a:rPr lang="en-US" sz="4800" b="1">
                <a:solidFill>
                  <a:srgbClr val="0070C0"/>
                </a:solidFill>
              </a:rPr>
              <a:t>ASE MODEL REVIEW</a:t>
            </a:r>
          </a:p>
        </p:txBody>
      </p:sp>
      <p:grpSp>
        <p:nvGrpSpPr>
          <p:cNvPr id="12" name="Group 11">
            <a:extLst>
              <a:ext uri="{FF2B5EF4-FFF2-40B4-BE49-F238E27FC236}">
                <a16:creationId xmlns:a16="http://schemas.microsoft.com/office/drawing/2014/main" id="{D806E6E9-EEB6-43AB-37F5-2B1DDD863C82}"/>
              </a:ext>
            </a:extLst>
          </p:cNvPr>
          <p:cNvGrpSpPr/>
          <p:nvPr/>
        </p:nvGrpSpPr>
        <p:grpSpPr>
          <a:xfrm>
            <a:off x="-925514" y="4249171"/>
            <a:ext cx="3168650" cy="3543541"/>
            <a:chOff x="926333" y="909663"/>
            <a:chExt cx="4509235" cy="5042732"/>
          </a:xfrm>
          <a:noFill/>
        </p:grpSpPr>
        <p:sp>
          <p:nvSpPr>
            <p:cNvPr id="5" name="Freeform: Shape 4">
              <a:extLst>
                <a:ext uri="{FF2B5EF4-FFF2-40B4-BE49-F238E27FC236}">
                  <a16:creationId xmlns:a16="http://schemas.microsoft.com/office/drawing/2014/main" id="{B6D45D9B-C5F3-445E-BDE5-67743022EBF8}"/>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2F6A8CE7-CD2E-9B40-3B06-849265FA562E}"/>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2DE2F2D-934E-7D18-FDF0-E4E60F3802D0}"/>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BCA8A0DF-6AE6-0263-B260-3306E6C71BC1}"/>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DE0DED37-4AAB-CC57-3084-7864AC338C40}"/>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30B7F8B-88A7-6CBA-22D9-F947783AFD21}"/>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6" name="Picture 5" descr="A graph of different colored bars&#10;&#10;Description automatically generated">
            <a:extLst>
              <a:ext uri="{FF2B5EF4-FFF2-40B4-BE49-F238E27FC236}">
                <a16:creationId xmlns:a16="http://schemas.microsoft.com/office/drawing/2014/main" id="{212427CD-E905-6D01-D786-F289612B6E7D}"/>
              </a:ext>
            </a:extLst>
          </p:cNvPr>
          <p:cNvPicPr>
            <a:picLocks noChangeAspect="1"/>
          </p:cNvPicPr>
          <p:nvPr/>
        </p:nvPicPr>
        <p:blipFill>
          <a:blip r:embed="rId5"/>
          <a:stretch>
            <a:fillRect/>
          </a:stretch>
        </p:blipFill>
        <p:spPr>
          <a:xfrm>
            <a:off x="1124263" y="1710656"/>
            <a:ext cx="9468785" cy="4311112"/>
          </a:xfrm>
          <a:prstGeom prst="rect">
            <a:avLst/>
          </a:prstGeom>
        </p:spPr>
      </p:pic>
      <p:pic>
        <p:nvPicPr>
          <p:cNvPr id="13" name="Video 12">
            <a:hlinkClick r:id="" action="ppaction://media"/>
            <a:extLst>
              <a:ext uri="{FF2B5EF4-FFF2-40B4-BE49-F238E27FC236}">
                <a16:creationId xmlns:a16="http://schemas.microsoft.com/office/drawing/2014/main" id="{538EB935-C822-0958-3080-B23880701C6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675824271"/>
      </p:ext>
    </p:extLst>
  </p:cSld>
  <p:clrMapOvr>
    <a:masterClrMapping/>
  </p:clrMapOvr>
  <mc:AlternateContent xmlns:mc="http://schemas.openxmlformats.org/markup-compatibility/2006" xmlns:p14="http://schemas.microsoft.com/office/powerpoint/2010/main">
    <mc:Choice Requires="p14">
      <p:transition spd="slow" p14:dur="2000" advTm="16286"/>
    </mc:Choice>
    <mc:Fallback xmlns="">
      <p:transition spd="slow" advTm="162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3D4F-9655-6277-1B64-F9420EE8FA9D}"/>
              </a:ext>
            </a:extLst>
          </p:cNvPr>
          <p:cNvSpPr>
            <a:spLocks noGrp="1"/>
          </p:cNvSpPr>
          <p:nvPr>
            <p:ph type="title"/>
          </p:nvPr>
        </p:nvSpPr>
        <p:spPr>
          <a:xfrm>
            <a:off x="1447800" y="380115"/>
            <a:ext cx="8816714" cy="1325563"/>
          </a:xfrm>
        </p:spPr>
        <p:txBody>
          <a:bodyPr>
            <a:normAutofit fontScale="90000"/>
          </a:bodyPr>
          <a:lstStyle/>
          <a:p>
            <a:r>
              <a:rPr lang="en-US" sz="4800" b="1">
                <a:solidFill>
                  <a:srgbClr val="0070C0"/>
                </a:solidFill>
                <a:ea typeface="+mj-lt"/>
                <a:cs typeface="+mj-lt"/>
              </a:rPr>
              <a:t>KAGGLE WMAE BEST MODELS</a:t>
            </a:r>
            <a:r>
              <a:rPr lang="en-US" sz="4800" b="1">
                <a:solidFill>
                  <a:srgbClr val="0070C0"/>
                </a:solidFill>
              </a:rPr>
              <a:t> REVIEW</a:t>
            </a:r>
            <a:endParaRPr lang="en-US"/>
          </a:p>
        </p:txBody>
      </p:sp>
      <p:grpSp>
        <p:nvGrpSpPr>
          <p:cNvPr id="12" name="Group 11">
            <a:extLst>
              <a:ext uri="{FF2B5EF4-FFF2-40B4-BE49-F238E27FC236}">
                <a16:creationId xmlns:a16="http://schemas.microsoft.com/office/drawing/2014/main" id="{D806E6E9-EEB6-43AB-37F5-2B1DDD863C82}"/>
              </a:ext>
            </a:extLst>
          </p:cNvPr>
          <p:cNvGrpSpPr/>
          <p:nvPr/>
        </p:nvGrpSpPr>
        <p:grpSpPr>
          <a:xfrm>
            <a:off x="-925514" y="4249171"/>
            <a:ext cx="3168650" cy="3543541"/>
            <a:chOff x="926333" y="909663"/>
            <a:chExt cx="4509235" cy="5042732"/>
          </a:xfrm>
          <a:noFill/>
        </p:grpSpPr>
        <p:sp>
          <p:nvSpPr>
            <p:cNvPr id="5" name="Freeform: Shape 4">
              <a:extLst>
                <a:ext uri="{FF2B5EF4-FFF2-40B4-BE49-F238E27FC236}">
                  <a16:creationId xmlns:a16="http://schemas.microsoft.com/office/drawing/2014/main" id="{B6D45D9B-C5F3-445E-BDE5-67743022EBF8}"/>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2F6A8CE7-CD2E-9B40-3B06-849265FA562E}"/>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2DE2F2D-934E-7D18-FDF0-E4E60F3802D0}"/>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BCA8A0DF-6AE6-0263-B260-3306E6C71BC1}"/>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DE0DED37-4AAB-CC57-3084-7864AC338C40}"/>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30B7F8B-88A7-6CBA-22D9-F947783AFD21}"/>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3" name="Picture 2" descr="A graph of a bar chart&#10;&#10;Description automatically generated">
            <a:extLst>
              <a:ext uri="{FF2B5EF4-FFF2-40B4-BE49-F238E27FC236}">
                <a16:creationId xmlns:a16="http://schemas.microsoft.com/office/drawing/2014/main" id="{963B8755-DA27-D85F-2ED9-9C51DD53C7B7}"/>
              </a:ext>
            </a:extLst>
          </p:cNvPr>
          <p:cNvPicPr>
            <a:picLocks noChangeAspect="1"/>
          </p:cNvPicPr>
          <p:nvPr/>
        </p:nvPicPr>
        <p:blipFill>
          <a:blip r:embed="rId5"/>
          <a:stretch>
            <a:fillRect/>
          </a:stretch>
        </p:blipFill>
        <p:spPr>
          <a:xfrm>
            <a:off x="724524" y="1556912"/>
            <a:ext cx="10742951" cy="4868437"/>
          </a:xfrm>
          <a:prstGeom prst="rect">
            <a:avLst/>
          </a:prstGeom>
        </p:spPr>
      </p:pic>
      <p:pic>
        <p:nvPicPr>
          <p:cNvPr id="13" name="Video 12">
            <a:hlinkClick r:id="" action="ppaction://media"/>
            <a:extLst>
              <a:ext uri="{FF2B5EF4-FFF2-40B4-BE49-F238E27FC236}">
                <a16:creationId xmlns:a16="http://schemas.microsoft.com/office/drawing/2014/main" id="{0E14001A-072D-421D-6737-B505A01581C7}"/>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477127919"/>
      </p:ext>
    </p:extLst>
  </p:cSld>
  <p:clrMapOvr>
    <a:masterClrMapping/>
  </p:clrMapOvr>
  <mc:AlternateContent xmlns:mc="http://schemas.openxmlformats.org/markup-compatibility/2006" xmlns:p14="http://schemas.microsoft.com/office/powerpoint/2010/main">
    <mc:Choice Requires="p14">
      <p:transition spd="slow" p14:dur="2000" advTm="9627"/>
    </mc:Choice>
    <mc:Fallback xmlns="">
      <p:transition spd="slow" advTm="962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FFCA89A-3B57-9889-CE51-0BC1531AFE10}"/>
              </a:ext>
            </a:extLst>
          </p:cNvPr>
          <p:cNvSpPr txBox="1"/>
          <p:nvPr/>
        </p:nvSpPr>
        <p:spPr>
          <a:xfrm>
            <a:off x="4801417" y="3105835"/>
            <a:ext cx="2589170" cy="646331"/>
          </a:xfrm>
          <a:prstGeom prst="rect">
            <a:avLst/>
          </a:prstGeom>
          <a:noFill/>
        </p:spPr>
        <p:txBody>
          <a:bodyPr wrap="none" rtlCol="0">
            <a:spAutoFit/>
          </a:bodyPr>
          <a:lstStyle/>
          <a:p>
            <a:pPr algn="ctr"/>
            <a:r>
              <a:rPr lang="en-US" sz="3600">
                <a:solidFill>
                  <a:schemeClr val="bg1"/>
                </a:solidFill>
                <a:latin typeface="Noto Sans SemiBold" panose="020B0702040504020204" pitchFamily="34" charset="0"/>
                <a:ea typeface="Noto Sans SemiBold" panose="020B0702040504020204" pitchFamily="34" charset="0"/>
                <a:cs typeface="Noto Sans SemiBold" panose="020B0702040504020204" pitchFamily="34" charset="0"/>
              </a:rPr>
              <a:t>Thank-You</a:t>
            </a:r>
            <a:endParaRPr lang="en-IN" sz="3600">
              <a:solidFill>
                <a:schemeClr val="bg1"/>
              </a:solidFill>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3" name="TextBox 2">
            <a:extLst>
              <a:ext uri="{FF2B5EF4-FFF2-40B4-BE49-F238E27FC236}">
                <a16:creationId xmlns:a16="http://schemas.microsoft.com/office/drawing/2014/main" id="{F4BF6EF5-A89D-66C5-60D1-9F6E72C635FB}"/>
              </a:ext>
            </a:extLst>
          </p:cNvPr>
          <p:cNvSpPr txBox="1"/>
          <p:nvPr/>
        </p:nvSpPr>
        <p:spPr>
          <a:xfrm>
            <a:off x="-786057" y="-730029"/>
            <a:ext cx="9841156" cy="1862048"/>
          </a:xfrm>
          <a:prstGeom prst="rect">
            <a:avLst/>
          </a:prstGeom>
          <a:noFill/>
        </p:spPr>
        <p:txBody>
          <a:bodyPr wrap="none" rtlCol="0">
            <a:spAutoFit/>
          </a:bodyPr>
          <a:lstStyle/>
          <a:p>
            <a:r>
              <a:rPr lang="en-US" sz="11500">
                <a:ln>
                  <a:solidFill>
                    <a:schemeClr val="bg1"/>
                  </a:solidFill>
                </a:ln>
                <a:noFill/>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lang="en-IN" sz="11500">
              <a:ln>
                <a:solidFill>
                  <a:schemeClr val="bg1"/>
                </a:solidFill>
              </a:ln>
              <a:noFill/>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C7B1D79F-33E3-DAE0-0C48-C440B3BC08E6}"/>
              </a:ext>
            </a:extLst>
          </p:cNvPr>
          <p:cNvSpPr txBox="1"/>
          <p:nvPr/>
        </p:nvSpPr>
        <p:spPr>
          <a:xfrm>
            <a:off x="8300793" y="5725982"/>
            <a:ext cx="4156907" cy="1862048"/>
          </a:xfrm>
          <a:prstGeom prst="rect">
            <a:avLst/>
          </a:prstGeom>
          <a:noFill/>
        </p:spPr>
        <p:txBody>
          <a:bodyPr wrap="none" rtlCol="0">
            <a:spAutoFit/>
          </a:bodyPr>
          <a:lstStyle/>
          <a:p>
            <a:r>
              <a:rPr lang="en-US" sz="11500">
                <a:ln>
                  <a:solidFill>
                    <a:schemeClr val="bg1"/>
                  </a:solidFill>
                </a:ln>
                <a:noFill/>
                <a:latin typeface="Noto Sans SemiBold" panose="020B0702040504020204" pitchFamily="34" charset="0"/>
                <a:ea typeface="Noto Sans SemiBold" panose="020B0702040504020204" pitchFamily="34" charset="0"/>
                <a:cs typeface="Noto Sans SemiBold" panose="020B0702040504020204" pitchFamily="34" charset="0"/>
              </a:rPr>
              <a:t>W A L</a:t>
            </a:r>
            <a:endParaRPr lang="en-IN" sz="11500">
              <a:ln>
                <a:solidFill>
                  <a:schemeClr val="bg1"/>
                </a:solidFill>
              </a:ln>
              <a:noFill/>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4" name="TextBox 3">
            <a:extLst>
              <a:ext uri="{FF2B5EF4-FFF2-40B4-BE49-F238E27FC236}">
                <a16:creationId xmlns:a16="http://schemas.microsoft.com/office/drawing/2014/main" id="{90B5D903-629B-BED8-C4DF-2DFE84031D39}"/>
              </a:ext>
            </a:extLst>
          </p:cNvPr>
          <p:cNvSpPr txBox="1"/>
          <p:nvPr/>
        </p:nvSpPr>
        <p:spPr>
          <a:xfrm>
            <a:off x="939113" y="3752166"/>
            <a:ext cx="10700952" cy="369332"/>
          </a:xfrm>
          <a:prstGeom prst="rect">
            <a:avLst/>
          </a:prstGeom>
          <a:noFill/>
        </p:spPr>
        <p:txBody>
          <a:bodyPr wrap="square" rtlCol="0">
            <a:spAutoFit/>
          </a:bodyPr>
          <a:lstStyle/>
          <a:p>
            <a:r>
              <a:rPr lang="en-US">
                <a:solidFill>
                  <a:srgbClr val="ECF5F5"/>
                </a:solidFill>
              </a:rPr>
              <a:t>For additional inquiries, please contact Lani Lewis (</a:t>
            </a:r>
            <a:r>
              <a:rPr lang="en-US">
                <a:solidFill>
                  <a:srgbClr val="FFB718"/>
                </a:solidFill>
                <a:hlinkClick r:id="rId5">
                  <a:extLst>
                    <a:ext uri="{A12FA001-AC4F-418D-AE19-62706E023703}">
                      <ahyp:hlinkClr xmlns:ahyp="http://schemas.microsoft.com/office/drawing/2018/hyperlinkcolor" val="tx"/>
                    </a:ext>
                  </a:extLst>
                </a:hlinkClick>
              </a:rPr>
              <a:t>lanil@mail.smu.edu</a:t>
            </a:r>
            <a:r>
              <a:rPr lang="en-US">
                <a:solidFill>
                  <a:srgbClr val="ECF5F5"/>
                </a:solidFill>
              </a:rPr>
              <a:t>) and Kenya Roy (</a:t>
            </a:r>
            <a:r>
              <a:rPr lang="en-US">
                <a:solidFill>
                  <a:srgbClr val="FFB718"/>
                </a:solidFill>
                <a:hlinkClick r:id="rId6">
                  <a:extLst>
                    <a:ext uri="{A12FA001-AC4F-418D-AE19-62706E023703}">
                      <ahyp:hlinkClr xmlns:ahyp="http://schemas.microsoft.com/office/drawing/2018/hyperlinkcolor" val="tx"/>
                    </a:ext>
                  </a:extLst>
                </a:hlinkClick>
              </a:rPr>
              <a:t>kroy@mail.smu.edu</a:t>
            </a:r>
            <a:r>
              <a:rPr lang="en-US">
                <a:solidFill>
                  <a:srgbClr val="ECF5F5"/>
                </a:solidFill>
              </a:rPr>
              <a:t>) </a:t>
            </a:r>
          </a:p>
        </p:txBody>
      </p:sp>
      <p:pic>
        <p:nvPicPr>
          <p:cNvPr id="9" name="Video 8">
            <a:hlinkClick r:id="" action="ppaction://media"/>
            <a:extLst>
              <a:ext uri="{FF2B5EF4-FFF2-40B4-BE49-F238E27FC236}">
                <a16:creationId xmlns:a16="http://schemas.microsoft.com/office/drawing/2014/main" id="{690A73F3-94D0-9F87-2F34-D9CCFA175F58}"/>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7"/>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3399468203"/>
      </p:ext>
    </p:extLst>
  </p:cSld>
  <p:clrMapOvr>
    <a:masterClrMapping/>
  </p:clrMapOvr>
  <mc:AlternateContent xmlns:mc="http://schemas.openxmlformats.org/markup-compatibility/2006" xmlns:p14="http://schemas.microsoft.com/office/powerpoint/2010/main">
    <mc:Choice Requires="p14">
      <p:transition spd="slow" p14:dur="2000" advTm="18289"/>
    </mc:Choice>
    <mc:Fallback xmlns="">
      <p:transition spd="slow" advTm="182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B18E01-FF25-4C9B-82F7-6538CB1E6043}"/>
              </a:ext>
            </a:extLst>
          </p:cNvPr>
          <p:cNvSpPr>
            <a:spLocks noGrp="1"/>
          </p:cNvSpPr>
          <p:nvPr>
            <p:ph type="title"/>
          </p:nvPr>
        </p:nvSpPr>
        <p:spPr>
          <a:xfrm>
            <a:off x="838200" y="293539"/>
            <a:ext cx="10515600" cy="687789"/>
          </a:xfrm>
        </p:spPr>
        <p:txBody>
          <a:bodyPr>
            <a:noAutofit/>
          </a:bodyPr>
          <a:lstStyle/>
          <a:p>
            <a:r>
              <a:rPr lang="en-US" sz="6600">
                <a:solidFill>
                  <a:srgbClr val="0070C0"/>
                </a:solidFill>
              </a:rPr>
              <a:t>EDA | Understanding the Data</a:t>
            </a:r>
          </a:p>
        </p:txBody>
      </p:sp>
      <p:grpSp>
        <p:nvGrpSpPr>
          <p:cNvPr id="20" name="Group 19">
            <a:extLst>
              <a:ext uri="{FF2B5EF4-FFF2-40B4-BE49-F238E27FC236}">
                <a16:creationId xmlns:a16="http://schemas.microsoft.com/office/drawing/2014/main" id="{566A09D6-003C-BEEB-D786-360C1BD218AF}"/>
              </a:ext>
            </a:extLst>
          </p:cNvPr>
          <p:cNvGrpSpPr/>
          <p:nvPr/>
        </p:nvGrpSpPr>
        <p:grpSpPr>
          <a:xfrm>
            <a:off x="9773378" y="4671360"/>
            <a:ext cx="3168650" cy="3543541"/>
            <a:chOff x="926333" y="909663"/>
            <a:chExt cx="4509235" cy="5042732"/>
          </a:xfrm>
          <a:noFill/>
        </p:grpSpPr>
        <p:sp>
          <p:nvSpPr>
            <p:cNvPr id="5" name="Freeform: Shape 4">
              <a:extLst>
                <a:ext uri="{FF2B5EF4-FFF2-40B4-BE49-F238E27FC236}">
                  <a16:creationId xmlns:a16="http://schemas.microsoft.com/office/drawing/2014/main" id="{290F660D-C24F-5C03-ADA5-131AE0226EA6}"/>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79AC2FA6-8744-134D-5EEC-0F9E54878E7E}"/>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98D5B37E-2852-6BE3-9DC9-F6FCFCE3411E}"/>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17" name="Freeform: Shape 16">
              <a:extLst>
                <a:ext uri="{FF2B5EF4-FFF2-40B4-BE49-F238E27FC236}">
                  <a16:creationId xmlns:a16="http://schemas.microsoft.com/office/drawing/2014/main" id="{D31B9DF1-2218-20FD-B36A-3122D3522732}"/>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8" name="Freeform: Shape 17">
              <a:extLst>
                <a:ext uri="{FF2B5EF4-FFF2-40B4-BE49-F238E27FC236}">
                  <a16:creationId xmlns:a16="http://schemas.microsoft.com/office/drawing/2014/main" id="{00C55FDF-42D2-A622-9136-D4ED4F9861B9}"/>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19" name="Freeform: Shape 18">
              <a:extLst>
                <a:ext uri="{FF2B5EF4-FFF2-40B4-BE49-F238E27FC236}">
                  <a16:creationId xmlns:a16="http://schemas.microsoft.com/office/drawing/2014/main" id="{4C41F3F2-76B4-96CD-8043-A36DF7BD885C}"/>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3" name="Picture 2">
            <a:extLst>
              <a:ext uri="{FF2B5EF4-FFF2-40B4-BE49-F238E27FC236}">
                <a16:creationId xmlns:a16="http://schemas.microsoft.com/office/drawing/2014/main" id="{E4AC9E81-FEFD-19DC-05D6-D993C4726F0B}"/>
              </a:ext>
            </a:extLst>
          </p:cNvPr>
          <p:cNvPicPr>
            <a:picLocks noChangeAspect="1"/>
          </p:cNvPicPr>
          <p:nvPr/>
        </p:nvPicPr>
        <p:blipFill>
          <a:blip r:embed="rId5"/>
          <a:stretch>
            <a:fillRect/>
          </a:stretch>
        </p:blipFill>
        <p:spPr>
          <a:xfrm>
            <a:off x="359436" y="1404175"/>
            <a:ext cx="8310112" cy="5041687"/>
          </a:xfrm>
          <a:prstGeom prst="rect">
            <a:avLst/>
          </a:prstGeom>
        </p:spPr>
      </p:pic>
      <p:sp>
        <p:nvSpPr>
          <p:cNvPr id="4" name="TextBox 3">
            <a:extLst>
              <a:ext uri="{FF2B5EF4-FFF2-40B4-BE49-F238E27FC236}">
                <a16:creationId xmlns:a16="http://schemas.microsoft.com/office/drawing/2014/main" id="{8899E51E-744E-C8D6-CFEB-14DFF336B770}"/>
              </a:ext>
            </a:extLst>
          </p:cNvPr>
          <p:cNvSpPr txBox="1"/>
          <p:nvPr/>
        </p:nvSpPr>
        <p:spPr>
          <a:xfrm>
            <a:off x="8795092" y="1399995"/>
            <a:ext cx="2743200" cy="92333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ea typeface="Calibri"/>
                <a:cs typeface="Calibri"/>
              </a:rPr>
              <a:t>Holiday Peaks</a:t>
            </a:r>
          </a:p>
          <a:p>
            <a:pPr marL="285750" indent="-285750">
              <a:buFont typeface="Arial"/>
              <a:buChar char="•"/>
            </a:pPr>
            <a:r>
              <a:rPr lang="en-US">
                <a:ea typeface="Calibri"/>
                <a:cs typeface="Calibri"/>
              </a:rPr>
              <a:t>November</a:t>
            </a:r>
          </a:p>
          <a:p>
            <a:pPr marL="285750" indent="-285750">
              <a:buFont typeface="Arial"/>
              <a:buChar char="•"/>
            </a:pPr>
            <a:r>
              <a:rPr lang="en-US">
                <a:ea typeface="Calibri"/>
                <a:cs typeface="Calibri"/>
              </a:rPr>
              <a:t>December</a:t>
            </a:r>
          </a:p>
        </p:txBody>
      </p:sp>
      <p:pic>
        <p:nvPicPr>
          <p:cNvPr id="13" name="Video 12">
            <a:hlinkClick r:id="" action="ppaction://media"/>
            <a:extLst>
              <a:ext uri="{FF2B5EF4-FFF2-40B4-BE49-F238E27FC236}">
                <a16:creationId xmlns:a16="http://schemas.microsoft.com/office/drawing/2014/main" id="{4C63C295-7D84-BFCE-10A3-A3661D04D84D}"/>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514283405"/>
      </p:ext>
    </p:extLst>
  </p:cSld>
  <p:clrMapOvr>
    <a:masterClrMapping/>
  </p:clrMapOvr>
  <mc:AlternateContent xmlns:mc="http://schemas.openxmlformats.org/markup-compatibility/2006" xmlns:p14="http://schemas.microsoft.com/office/powerpoint/2010/main">
    <mc:Choice Requires="p14">
      <p:transition spd="slow" p14:dur="2000" advTm="9502"/>
    </mc:Choice>
    <mc:Fallback xmlns="">
      <p:transition spd="slow" advTm="950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3740EB-234D-3B0C-832C-5A68D5D6D4A8}"/>
              </a:ext>
            </a:extLst>
          </p:cNvPr>
          <p:cNvSpPr>
            <a:spLocks noGrp="1"/>
          </p:cNvSpPr>
          <p:nvPr>
            <p:ph type="title"/>
          </p:nvPr>
        </p:nvSpPr>
        <p:spPr>
          <a:xfrm>
            <a:off x="838200" y="365125"/>
            <a:ext cx="10515600" cy="779463"/>
          </a:xfrm>
        </p:spPr>
        <p:txBody>
          <a:bodyPr>
            <a:normAutofit fontScale="90000"/>
          </a:bodyPr>
          <a:lstStyle/>
          <a:p>
            <a:r>
              <a:rPr lang="en-US" sz="4800">
                <a:solidFill>
                  <a:srgbClr val="0070C0"/>
                </a:solidFill>
              </a:rPr>
              <a:t>TSWGE PLOTS | </a:t>
            </a:r>
            <a:r>
              <a:rPr lang="en-US">
                <a:solidFill>
                  <a:srgbClr val="0070C0"/>
                </a:solidFill>
              </a:rPr>
              <a:t>Realization, ACF, Spectral Density</a:t>
            </a:r>
          </a:p>
        </p:txBody>
      </p:sp>
      <p:grpSp>
        <p:nvGrpSpPr>
          <p:cNvPr id="12" name="Group 11">
            <a:extLst>
              <a:ext uri="{FF2B5EF4-FFF2-40B4-BE49-F238E27FC236}">
                <a16:creationId xmlns:a16="http://schemas.microsoft.com/office/drawing/2014/main" id="{AA4A8014-3646-3B11-FB3B-528389BAFFBF}"/>
              </a:ext>
            </a:extLst>
          </p:cNvPr>
          <p:cNvGrpSpPr/>
          <p:nvPr/>
        </p:nvGrpSpPr>
        <p:grpSpPr>
          <a:xfrm>
            <a:off x="-925514" y="4249171"/>
            <a:ext cx="3168650" cy="3543541"/>
            <a:chOff x="926333" y="909663"/>
            <a:chExt cx="4509235" cy="5042732"/>
          </a:xfrm>
          <a:noFill/>
        </p:grpSpPr>
        <p:sp>
          <p:nvSpPr>
            <p:cNvPr id="6" name="Freeform: Shape 5">
              <a:extLst>
                <a:ext uri="{FF2B5EF4-FFF2-40B4-BE49-F238E27FC236}">
                  <a16:creationId xmlns:a16="http://schemas.microsoft.com/office/drawing/2014/main" id="{440E1D4C-49B0-A9CB-ADA3-6F7D936E99D1}"/>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5" name="Freeform: Shape 4">
              <a:extLst>
                <a:ext uri="{FF2B5EF4-FFF2-40B4-BE49-F238E27FC236}">
                  <a16:creationId xmlns:a16="http://schemas.microsoft.com/office/drawing/2014/main" id="{56B55CDA-FF78-DFEF-4E23-E439AEFB707C}"/>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569DA9ED-412E-5539-88EE-9D0FC63C8E98}"/>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9A314B0A-0204-1C78-408E-8E563AAA73C9}"/>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FAD4B206-6B0B-E842-16CE-91AC79851DB9}"/>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E15B8598-470A-6AAD-A49C-5B7BD866893C}"/>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4" name="Picture 3">
            <a:extLst>
              <a:ext uri="{FF2B5EF4-FFF2-40B4-BE49-F238E27FC236}">
                <a16:creationId xmlns:a16="http://schemas.microsoft.com/office/drawing/2014/main" id="{D6E00F3E-C38A-E3E6-1CA3-CF11BC1FD5EC}"/>
              </a:ext>
            </a:extLst>
          </p:cNvPr>
          <p:cNvPicPr>
            <a:picLocks noChangeAspect="1"/>
          </p:cNvPicPr>
          <p:nvPr/>
        </p:nvPicPr>
        <p:blipFill>
          <a:blip r:embed="rId5"/>
          <a:stretch>
            <a:fillRect/>
          </a:stretch>
        </p:blipFill>
        <p:spPr>
          <a:xfrm>
            <a:off x="1643742" y="1332127"/>
            <a:ext cx="8177850" cy="5046902"/>
          </a:xfrm>
          <a:prstGeom prst="rect">
            <a:avLst/>
          </a:prstGeom>
        </p:spPr>
      </p:pic>
      <p:pic>
        <p:nvPicPr>
          <p:cNvPr id="13" name="Video 12">
            <a:hlinkClick r:id="" action="ppaction://media"/>
            <a:extLst>
              <a:ext uri="{FF2B5EF4-FFF2-40B4-BE49-F238E27FC236}">
                <a16:creationId xmlns:a16="http://schemas.microsoft.com/office/drawing/2014/main" id="{6A9B156A-42FF-D07B-D553-32E58E91CF63}"/>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033913955"/>
      </p:ext>
    </p:extLst>
  </p:cSld>
  <p:clrMapOvr>
    <a:masterClrMapping/>
  </p:clrMapOvr>
  <mc:AlternateContent xmlns:mc="http://schemas.openxmlformats.org/markup-compatibility/2006" xmlns:p14="http://schemas.microsoft.com/office/powerpoint/2010/main">
    <mc:Choice Requires="p14">
      <p:transition spd="slow" p14:dur="2000" advTm="29586"/>
    </mc:Choice>
    <mc:Fallback xmlns="">
      <p:transition spd="slow" advTm="2958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3"/>
                </p:tgtEl>
              </p:cMediaNode>
            </p:video>
            <p:seq concurrent="1" nextAc="seek">
              <p:cTn id="8" restart="whenNotActive" fill="hold" evtFilter="cancelBubble" nodeType="interactiveSeq">
                <p:stCondLst>
                  <p:cond evt="onClick" delay="0">
                    <p:tgtEl>
                      <p:spTgt spid="1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3"/>
                                        </p:tgtEl>
                                      </p:cBhvr>
                                    </p:cmd>
                                  </p:childTnLst>
                                </p:cTn>
                              </p:par>
                            </p:childTnLst>
                          </p:cTn>
                        </p:par>
                      </p:childTnLst>
                    </p:cTn>
                  </p:par>
                </p:childTnLst>
              </p:cTn>
              <p:nextCondLst>
                <p:cond evt="onClick" delay="0">
                  <p:tgtEl>
                    <p:spTgt spid="13"/>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1C646B7A-5194-46CA-02EB-5131988BDF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C50885-9A5A-A98C-12D8-1155137C4EC4}"/>
              </a:ext>
            </a:extLst>
          </p:cNvPr>
          <p:cNvSpPr txBox="1"/>
          <p:nvPr/>
        </p:nvSpPr>
        <p:spPr>
          <a:xfrm>
            <a:off x="4040797" y="3105835"/>
            <a:ext cx="4110421" cy="1323439"/>
          </a:xfrm>
          <a:prstGeom prst="rect">
            <a:avLst/>
          </a:prstGeom>
          <a:noFill/>
        </p:spPr>
        <p:txBody>
          <a:bodyPr wrap="none" lIns="91440" tIns="45720" rIns="91440" bIns="45720" rtlCol="0" anchor="t">
            <a:spAutoFit/>
          </a:bodyPr>
          <a:lstStyle/>
          <a:p>
            <a:pPr algn="ctr">
              <a:defRPr/>
            </a:pPr>
            <a:r>
              <a:rPr lang="en-US" sz="3600">
                <a:solidFill>
                  <a:prstClr val="white"/>
                </a:solidFill>
                <a:latin typeface="Noto Sans SemiBold"/>
                <a:ea typeface="Noto Sans SemiBold"/>
                <a:cs typeface="Noto Sans SemiBold"/>
              </a:rPr>
              <a:t>PROJECT MODELS</a:t>
            </a:r>
          </a:p>
          <a:p>
            <a:pPr algn="ctr">
              <a:defRPr/>
            </a:pPr>
            <a:r>
              <a:rPr lang="en-US" sz="1100">
                <a:solidFill>
                  <a:prstClr val="white"/>
                </a:solidFill>
                <a:latin typeface="Calibri"/>
                <a:ea typeface="Calibri"/>
                <a:cs typeface="Calibri"/>
              </a:rPr>
              <a:t>At least 2: ARMA  / ARIMA  / ARUMA  / Signal Plus Noise </a:t>
            </a:r>
          </a:p>
          <a:p>
            <a:pPr algn="ctr">
              <a:defRPr/>
            </a:pPr>
            <a:r>
              <a:rPr lang="en-US" sz="1100">
                <a:solidFill>
                  <a:prstClr val="white"/>
                </a:solidFill>
                <a:latin typeface="Calibri"/>
                <a:ea typeface="Calibri"/>
                <a:cs typeface="Calibri"/>
              </a:rPr>
              <a:t>At least 1: VAR </a:t>
            </a:r>
          </a:p>
          <a:p>
            <a:pPr algn="ctr">
              <a:defRPr/>
            </a:pPr>
            <a:r>
              <a:rPr lang="en-US" sz="1100">
                <a:solidFill>
                  <a:prstClr val="white"/>
                </a:solidFill>
                <a:latin typeface="Calibri"/>
                <a:ea typeface="Calibri"/>
                <a:cs typeface="Calibri"/>
              </a:rPr>
              <a:t>At least 1: Neural Network (MLP) </a:t>
            </a:r>
          </a:p>
          <a:p>
            <a:pPr algn="ctr">
              <a:defRPr/>
            </a:pPr>
            <a:r>
              <a:rPr lang="en-US" sz="1100">
                <a:solidFill>
                  <a:prstClr val="white"/>
                </a:solidFill>
                <a:latin typeface="Calibri"/>
                <a:ea typeface="Calibri"/>
                <a:cs typeface="Calibri"/>
              </a:rPr>
              <a:t>At least 1: Ensemble model </a:t>
            </a:r>
          </a:p>
        </p:txBody>
      </p:sp>
      <p:sp>
        <p:nvSpPr>
          <p:cNvPr id="3" name="TextBox 2">
            <a:extLst>
              <a:ext uri="{FF2B5EF4-FFF2-40B4-BE49-F238E27FC236}">
                <a16:creationId xmlns:a16="http://schemas.microsoft.com/office/drawing/2014/main" id="{371B51E9-EEF2-16A9-95F0-58019C51CF36}"/>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73976E72-C93D-5B3A-0589-2742B9866626}"/>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10" name="Video 9">
            <a:hlinkClick r:id="" action="ppaction://media"/>
            <a:extLst>
              <a:ext uri="{FF2B5EF4-FFF2-40B4-BE49-F238E27FC236}">
                <a16:creationId xmlns:a16="http://schemas.microsoft.com/office/drawing/2014/main" id="{ADB9F227-EC82-363C-7DBA-5B91F109392F}"/>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1244780312"/>
      </p:ext>
    </p:extLst>
  </p:cSld>
  <p:clrMapOvr>
    <a:masterClrMapping/>
  </p:clrMapOvr>
  <mc:AlternateContent xmlns:mc="http://schemas.openxmlformats.org/markup-compatibility/2006" xmlns:p14="http://schemas.microsoft.com/office/powerpoint/2010/main">
    <mc:Choice Requires="p14">
      <p:transition spd="slow" p14:dur="2000" advTm="4077"/>
    </mc:Choice>
    <mc:Fallback xmlns="">
      <p:transition spd="slow" advTm="40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seq concurrent="1" nextAc="seek">
              <p:cTn id="8" restart="whenNotActive" fill="hold" evtFilter="cancelBubble" nodeType="interactiveSeq">
                <p:stCondLst>
                  <p:cond evt="onClick" delay="0">
                    <p:tgtEl>
                      <p:spTgt spid="10"/>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0"/>
                                        </p:tgtEl>
                                      </p:cBhvr>
                                    </p:cmd>
                                  </p:childTnLst>
                                </p:cTn>
                              </p:par>
                            </p:childTnLst>
                          </p:cTn>
                        </p:par>
                      </p:childTnLst>
                    </p:cTn>
                  </p:par>
                </p:childTnLst>
              </p:cTn>
              <p:nextCondLst>
                <p:cond evt="onClick" delay="0">
                  <p:tgtEl>
                    <p:spTgt spid="10"/>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0A3D4F-9655-6277-1B64-F9420EE8FA9D}"/>
              </a:ext>
            </a:extLst>
          </p:cNvPr>
          <p:cNvSpPr>
            <a:spLocks noGrp="1"/>
          </p:cNvSpPr>
          <p:nvPr>
            <p:ph type="title"/>
          </p:nvPr>
        </p:nvSpPr>
        <p:spPr>
          <a:xfrm>
            <a:off x="3259111" y="380115"/>
            <a:ext cx="5206584" cy="1325563"/>
          </a:xfrm>
        </p:spPr>
        <p:txBody>
          <a:bodyPr>
            <a:normAutofit/>
          </a:bodyPr>
          <a:lstStyle/>
          <a:p>
            <a:r>
              <a:rPr lang="en-US" sz="4800" b="1">
                <a:solidFill>
                  <a:srgbClr val="0070C0"/>
                </a:solidFill>
              </a:rPr>
              <a:t>ASE MODEL REVIEW</a:t>
            </a:r>
          </a:p>
        </p:txBody>
      </p:sp>
      <p:grpSp>
        <p:nvGrpSpPr>
          <p:cNvPr id="12" name="Group 11">
            <a:extLst>
              <a:ext uri="{FF2B5EF4-FFF2-40B4-BE49-F238E27FC236}">
                <a16:creationId xmlns:a16="http://schemas.microsoft.com/office/drawing/2014/main" id="{D806E6E9-EEB6-43AB-37F5-2B1DDD863C82}"/>
              </a:ext>
            </a:extLst>
          </p:cNvPr>
          <p:cNvGrpSpPr/>
          <p:nvPr/>
        </p:nvGrpSpPr>
        <p:grpSpPr>
          <a:xfrm>
            <a:off x="-925514" y="4249171"/>
            <a:ext cx="3168650" cy="3543541"/>
            <a:chOff x="926333" y="909663"/>
            <a:chExt cx="4509235" cy="5042732"/>
          </a:xfrm>
          <a:noFill/>
        </p:grpSpPr>
        <p:sp>
          <p:nvSpPr>
            <p:cNvPr id="5" name="Freeform: Shape 4">
              <a:extLst>
                <a:ext uri="{FF2B5EF4-FFF2-40B4-BE49-F238E27FC236}">
                  <a16:creationId xmlns:a16="http://schemas.microsoft.com/office/drawing/2014/main" id="{B6D45D9B-C5F3-445E-BDE5-67743022EBF8}"/>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7" name="Freeform: Shape 6">
              <a:extLst>
                <a:ext uri="{FF2B5EF4-FFF2-40B4-BE49-F238E27FC236}">
                  <a16:creationId xmlns:a16="http://schemas.microsoft.com/office/drawing/2014/main" id="{2F6A8CE7-CD2E-9B40-3B06-849265FA562E}"/>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2DE2F2D-934E-7D18-FDF0-E4E60F3802D0}"/>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BCA8A0DF-6AE6-0263-B260-3306E6C71BC1}"/>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DE0DED37-4AAB-CC57-3084-7864AC338C40}"/>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11" name="Freeform: Shape 10">
              <a:extLst>
                <a:ext uri="{FF2B5EF4-FFF2-40B4-BE49-F238E27FC236}">
                  <a16:creationId xmlns:a16="http://schemas.microsoft.com/office/drawing/2014/main" id="{B30B7F8B-88A7-6CBA-22D9-F947783AFD21}"/>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6" name="Picture 5">
            <a:extLst>
              <a:ext uri="{FF2B5EF4-FFF2-40B4-BE49-F238E27FC236}">
                <a16:creationId xmlns:a16="http://schemas.microsoft.com/office/drawing/2014/main" id="{212427CD-E905-6D01-D786-F289612B6E7D}"/>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1845263" y="1384302"/>
            <a:ext cx="8395461" cy="4829648"/>
          </a:xfrm>
          <a:prstGeom prst="rect">
            <a:avLst/>
          </a:prstGeom>
        </p:spPr>
      </p:pic>
      <p:pic>
        <p:nvPicPr>
          <p:cNvPr id="17" name="Video 16">
            <a:hlinkClick r:id="" action="ppaction://media"/>
            <a:extLst>
              <a:ext uri="{FF2B5EF4-FFF2-40B4-BE49-F238E27FC236}">
                <a16:creationId xmlns:a16="http://schemas.microsoft.com/office/drawing/2014/main" id="{4833CD41-543E-CB2B-1C70-9C0644056854}"/>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6"/>
          <a:srcRect l="21875" r="21875"/>
          <a:stretch>
            <a:fillRect/>
          </a:stretch>
        </p:blipFill>
        <p:spPr>
          <a:xfrm>
            <a:off x="10052304" y="4718304"/>
            <a:ext cx="2057400" cy="2057400"/>
          </a:xfrm>
          <a:prstGeom prst="ellipse">
            <a:avLst/>
          </a:prstGeom>
        </p:spPr>
      </p:pic>
    </p:spTree>
    <p:extLst>
      <p:ext uri="{BB962C8B-B14F-4D97-AF65-F5344CB8AC3E}">
        <p14:creationId xmlns:p14="http://schemas.microsoft.com/office/powerpoint/2010/main" val="272202995"/>
      </p:ext>
    </p:extLst>
  </p:cSld>
  <p:clrMapOvr>
    <a:masterClrMapping/>
  </p:clrMapOvr>
  <mc:AlternateContent xmlns:mc="http://schemas.openxmlformats.org/markup-compatibility/2006" xmlns:p14="http://schemas.microsoft.com/office/powerpoint/2010/main">
    <mc:Choice Requires="p14">
      <p:transition spd="slow" p14:dur="2000" advTm="20811"/>
    </mc:Choice>
    <mc:Fallback xmlns="">
      <p:transition spd="slow" advTm="208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1A75CF"/>
        </a:solidFill>
        <a:effectLst/>
      </p:bgPr>
    </p:bg>
    <p:spTree>
      <p:nvGrpSpPr>
        <p:cNvPr id="1" name="">
          <a:extLst>
            <a:ext uri="{FF2B5EF4-FFF2-40B4-BE49-F238E27FC236}">
              <a16:creationId xmlns:a16="http://schemas.microsoft.com/office/drawing/2014/main" id="{1C646B7A-5194-46CA-02EB-5131988BDF4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2C50885-9A5A-A98C-12D8-1155137C4EC4}"/>
              </a:ext>
            </a:extLst>
          </p:cNvPr>
          <p:cNvSpPr txBox="1"/>
          <p:nvPr/>
        </p:nvSpPr>
        <p:spPr>
          <a:xfrm>
            <a:off x="3969462" y="3105835"/>
            <a:ext cx="4253087" cy="646331"/>
          </a:xfrm>
          <a:prstGeom prst="rect">
            <a:avLst/>
          </a:prstGeom>
          <a:noFill/>
        </p:spPr>
        <p:txBody>
          <a:bodyPr wrap="none" lIns="91440" tIns="45720" rIns="91440" bIns="45720" rtlCol="0" anchor="t">
            <a:spAutoFit/>
          </a:bodyPr>
          <a:lstStyle/>
          <a:p>
            <a:pPr algn="ctr">
              <a:defRPr/>
            </a:pPr>
            <a:r>
              <a:rPr lang="en-US" sz="3600">
                <a:solidFill>
                  <a:prstClr val="white"/>
                </a:solidFill>
                <a:latin typeface="Noto Sans SemiBold"/>
                <a:ea typeface="Noto Sans SemiBold"/>
                <a:cs typeface="Noto Sans SemiBold"/>
              </a:rPr>
              <a:t>ARMA(5,3) MODEL</a:t>
            </a:r>
            <a:endParaRPr kumimoji="0" lang="en-IN" sz="3600" b="0" i="0" u="none" strike="noStrike" kern="1200" cap="none" spc="0" normalizeH="0" baseline="0" noProof="0">
              <a:ln>
                <a:noFill/>
              </a:ln>
              <a:solidFill>
                <a:prstClr val="white"/>
              </a:solid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3" name="TextBox 2">
            <a:extLst>
              <a:ext uri="{FF2B5EF4-FFF2-40B4-BE49-F238E27FC236}">
                <a16:creationId xmlns:a16="http://schemas.microsoft.com/office/drawing/2014/main" id="{371B51E9-EEF2-16A9-95F0-58019C51CF36}"/>
              </a:ext>
            </a:extLst>
          </p:cNvPr>
          <p:cNvSpPr txBox="1"/>
          <p:nvPr/>
        </p:nvSpPr>
        <p:spPr>
          <a:xfrm>
            <a:off x="-786057" y="-730029"/>
            <a:ext cx="9841156"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 M A R T</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sp>
        <p:nvSpPr>
          <p:cNvPr id="18" name="TextBox 17">
            <a:extLst>
              <a:ext uri="{FF2B5EF4-FFF2-40B4-BE49-F238E27FC236}">
                <a16:creationId xmlns:a16="http://schemas.microsoft.com/office/drawing/2014/main" id="{73976E72-C93D-5B3A-0589-2742B9866626}"/>
              </a:ext>
            </a:extLst>
          </p:cNvPr>
          <p:cNvSpPr txBox="1"/>
          <p:nvPr/>
        </p:nvSpPr>
        <p:spPr>
          <a:xfrm>
            <a:off x="8300793" y="5725982"/>
            <a:ext cx="4156907" cy="1862048"/>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rPr>
              <a:t>W A L</a:t>
            </a:r>
            <a:endParaRPr kumimoji="0" lang="en-IN" sz="11500" b="0" i="0" u="none" strike="noStrike" kern="1200" cap="none" spc="0" normalizeH="0" baseline="0" noProof="0">
              <a:ln>
                <a:solidFill>
                  <a:prstClr val="white"/>
                </a:solidFill>
              </a:ln>
              <a:noFill/>
              <a:effectLst/>
              <a:uLnTx/>
              <a:uFillTx/>
              <a:latin typeface="Noto Sans SemiBold" panose="020B0702040504020204" pitchFamily="34" charset="0"/>
              <a:ea typeface="Noto Sans SemiBold" panose="020B0702040504020204" pitchFamily="34" charset="0"/>
              <a:cs typeface="Noto Sans SemiBold" panose="020B0702040504020204" pitchFamily="34" charset="0"/>
            </a:endParaRPr>
          </a:p>
        </p:txBody>
      </p:sp>
      <p:pic>
        <p:nvPicPr>
          <p:cNvPr id="38" name="Video 37">
            <a:hlinkClick r:id="" action="ppaction://media"/>
            <a:extLst>
              <a:ext uri="{FF2B5EF4-FFF2-40B4-BE49-F238E27FC236}">
                <a16:creationId xmlns:a16="http://schemas.microsoft.com/office/drawing/2014/main" id="{7F5730C7-2EBB-81C6-2648-84CC35F0459A}"/>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4"/>
          <a:srcRect l="21875" r="21875"/>
          <a:stretch>
            <a:fillRect/>
          </a:stretch>
        </p:blipFill>
        <p:spPr>
          <a:xfrm>
            <a:off x="9218168" y="4017264"/>
            <a:ext cx="2739136" cy="2739136"/>
          </a:xfrm>
          <a:prstGeom prst="ellipse">
            <a:avLst/>
          </a:prstGeom>
        </p:spPr>
      </p:pic>
    </p:spTree>
    <p:extLst>
      <p:ext uri="{BB962C8B-B14F-4D97-AF65-F5344CB8AC3E}">
        <p14:creationId xmlns:p14="http://schemas.microsoft.com/office/powerpoint/2010/main" val="2662596010"/>
      </p:ext>
    </p:extLst>
  </p:cSld>
  <p:clrMapOvr>
    <a:masterClrMapping/>
  </p:clrMapOvr>
  <mc:AlternateContent xmlns:mc="http://schemas.openxmlformats.org/markup-compatibility/2006" xmlns:p14="http://schemas.microsoft.com/office/powerpoint/2010/main">
    <mc:Choice Requires="p14">
      <p:transition spd="slow" p14:dur="2000" advTm="5672"/>
    </mc:Choice>
    <mc:Fallback xmlns="">
      <p:transition spd="slow" advTm="5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8"/>
                </p:tgtEl>
              </p:cMediaNode>
            </p:video>
            <p:seq concurrent="1" nextAc="seek">
              <p:cTn id="8" restart="whenNotActive" fill="hold" evtFilter="cancelBubble" nodeType="interactiveSeq">
                <p:stCondLst>
                  <p:cond evt="onClick" delay="0">
                    <p:tgtEl>
                      <p:spTgt spid="3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8"/>
                                        </p:tgtEl>
                                      </p:cBhvr>
                                    </p:cmd>
                                  </p:childTnLst>
                                </p:cTn>
                              </p:par>
                            </p:childTnLst>
                          </p:cTn>
                        </p:par>
                      </p:childTnLst>
                    </p:cTn>
                  </p:par>
                </p:childTnLst>
              </p:cTn>
              <p:nextCondLst>
                <p:cond evt="onClick" delay="0">
                  <p:tgtEl>
                    <p:spTgt spid="38"/>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BD07612-4653-9612-E21C-6A3420A4FD7C}"/>
            </a:ext>
          </a:extLst>
        </p:cNvPr>
        <p:cNvGrpSpPr/>
        <p:nvPr/>
      </p:nvGrpSpPr>
      <p:grpSpPr>
        <a:xfrm>
          <a:off x="0" y="0"/>
          <a:ext cx="0" cy="0"/>
          <a:chOff x="0" y="0"/>
          <a:chExt cx="0" cy="0"/>
        </a:xfrm>
      </p:grpSpPr>
      <p:pic>
        <p:nvPicPr>
          <p:cNvPr id="5" name="Picture 4">
            <a:extLst>
              <a:ext uri="{FF2B5EF4-FFF2-40B4-BE49-F238E27FC236}">
                <a16:creationId xmlns:a16="http://schemas.microsoft.com/office/drawing/2014/main" id="{F8A0C339-7201-C067-663F-5E2E8B66E2E4}"/>
              </a:ext>
            </a:extLst>
          </p:cNvPr>
          <p:cNvPicPr>
            <a:picLocks noChangeAspect="1"/>
          </p:cNvPicPr>
          <p:nvPr/>
        </p:nvPicPr>
        <p:blipFill>
          <a:blip r:embed="rId4"/>
          <a:stretch>
            <a:fillRect/>
          </a:stretch>
        </p:blipFill>
        <p:spPr>
          <a:xfrm>
            <a:off x="795728" y="1413522"/>
            <a:ext cx="10558071" cy="4883408"/>
          </a:xfrm>
          <a:prstGeom prst="rect">
            <a:avLst/>
          </a:prstGeom>
        </p:spPr>
      </p:pic>
      <p:sp>
        <p:nvSpPr>
          <p:cNvPr id="2" name="Title 1">
            <a:extLst>
              <a:ext uri="{FF2B5EF4-FFF2-40B4-BE49-F238E27FC236}">
                <a16:creationId xmlns:a16="http://schemas.microsoft.com/office/drawing/2014/main" id="{306C171F-01B9-ED94-380C-5FFDBC0AAF88}"/>
              </a:ext>
            </a:extLst>
          </p:cNvPr>
          <p:cNvSpPr>
            <a:spLocks noGrp="1"/>
          </p:cNvSpPr>
          <p:nvPr>
            <p:ph type="title"/>
          </p:nvPr>
        </p:nvSpPr>
        <p:spPr>
          <a:xfrm>
            <a:off x="2203554" y="365126"/>
            <a:ext cx="9150245" cy="849078"/>
          </a:xfrm>
        </p:spPr>
        <p:txBody>
          <a:bodyPr/>
          <a:lstStyle/>
          <a:p>
            <a:r>
              <a:rPr lang="en-US">
                <a:solidFill>
                  <a:srgbClr val="0070C0"/>
                </a:solidFill>
              </a:rPr>
              <a:t>ARMA(5,3) MODEL FORECAST</a:t>
            </a:r>
          </a:p>
        </p:txBody>
      </p:sp>
      <p:sp>
        <p:nvSpPr>
          <p:cNvPr id="7" name="TextBox 6">
            <a:extLst>
              <a:ext uri="{FF2B5EF4-FFF2-40B4-BE49-F238E27FC236}">
                <a16:creationId xmlns:a16="http://schemas.microsoft.com/office/drawing/2014/main" id="{E9A10505-5895-45A2-6124-370BFD748EFF}"/>
              </a:ext>
            </a:extLst>
          </p:cNvPr>
          <p:cNvSpPr txBox="1"/>
          <p:nvPr/>
        </p:nvSpPr>
        <p:spPr>
          <a:xfrm>
            <a:off x="2203554" y="2025134"/>
            <a:ext cx="2274757" cy="369332"/>
          </a:xfrm>
          <a:prstGeom prst="rect">
            <a:avLst/>
          </a:prstGeom>
          <a:noFill/>
        </p:spPr>
        <p:txBody>
          <a:bodyPr wrap="square" lIns="91440" tIns="45720" rIns="91440" bIns="45720" anchor="t">
            <a:spAutoFit/>
          </a:bodyPr>
          <a:lstStyle/>
          <a:p>
            <a:r>
              <a:rPr lang="en-US" b="1"/>
              <a:t>ASE: </a:t>
            </a:r>
            <a:r>
              <a:rPr lang="en-US"/>
              <a:t>1.014748</a:t>
            </a:r>
          </a:p>
        </p:txBody>
      </p:sp>
      <p:grpSp>
        <p:nvGrpSpPr>
          <p:cNvPr id="13" name="Group 12">
            <a:extLst>
              <a:ext uri="{FF2B5EF4-FFF2-40B4-BE49-F238E27FC236}">
                <a16:creationId xmlns:a16="http://schemas.microsoft.com/office/drawing/2014/main" id="{5C2891BC-5DB7-9B59-55FE-970C996A6A8F}"/>
              </a:ext>
            </a:extLst>
          </p:cNvPr>
          <p:cNvGrpSpPr/>
          <p:nvPr/>
        </p:nvGrpSpPr>
        <p:grpSpPr>
          <a:xfrm>
            <a:off x="-925515" y="4249171"/>
            <a:ext cx="3168649" cy="3543543"/>
            <a:chOff x="926333" y="909663"/>
            <a:chExt cx="4509235" cy="5042732"/>
          </a:xfrm>
          <a:noFill/>
        </p:grpSpPr>
        <p:sp>
          <p:nvSpPr>
            <p:cNvPr id="11" name="Freeform: Shape 10">
              <a:extLst>
                <a:ext uri="{FF2B5EF4-FFF2-40B4-BE49-F238E27FC236}">
                  <a16:creationId xmlns:a16="http://schemas.microsoft.com/office/drawing/2014/main" id="{B83C398F-8241-9007-264A-21C384809DE8}"/>
                </a:ext>
              </a:extLst>
            </p:cNvPr>
            <p:cNvSpPr/>
            <p:nvPr/>
          </p:nvSpPr>
          <p:spPr>
            <a:xfrm>
              <a:off x="3850383" y="1969052"/>
              <a:ext cx="1585185" cy="1185753"/>
            </a:xfrm>
            <a:custGeom>
              <a:avLst/>
              <a:gdLst>
                <a:gd name="connsiteX0" fmla="*/ 1584867 w 1585185"/>
                <a:gd name="connsiteY0" fmla="*/ 419626 h 1185753"/>
                <a:gd name="connsiteX1" fmla="*/ 1432181 w 1585185"/>
                <a:gd name="connsiteY1" fmla="*/ 646893 h 1185753"/>
                <a:gd name="connsiteX2" fmla="*/ 294801 w 1585185"/>
                <a:gd name="connsiteY2" fmla="*/ 1174769 h 1185753"/>
                <a:gd name="connsiteX3" fmla="*/ 68773 w 1585185"/>
                <a:gd name="connsiteY3" fmla="*/ 767194 h 1185753"/>
                <a:gd name="connsiteX4" fmla="*/ 1106521 w 1585185"/>
                <a:gd name="connsiteY4" fmla="*/ 41960 h 1185753"/>
                <a:gd name="connsiteX5" fmla="*/ 1584867 w 1585185"/>
                <a:gd name="connsiteY5" fmla="*/ 419626 h 118575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5185" h="1185753">
                  <a:moveTo>
                    <a:pt x="1584867" y="419626"/>
                  </a:moveTo>
                  <a:cubicBezTo>
                    <a:pt x="1590106" y="524497"/>
                    <a:pt x="1530384" y="611936"/>
                    <a:pt x="1432181" y="646893"/>
                  </a:cubicBezTo>
                  <a:cubicBezTo>
                    <a:pt x="1053372" y="823486"/>
                    <a:pt x="673896" y="998651"/>
                    <a:pt x="294801" y="1174769"/>
                  </a:cubicBezTo>
                  <a:cubicBezTo>
                    <a:pt x="91728" y="1252302"/>
                    <a:pt x="-109345" y="898544"/>
                    <a:pt x="68773" y="767194"/>
                  </a:cubicBezTo>
                  <a:cubicBezTo>
                    <a:pt x="414530" y="525354"/>
                    <a:pt x="762669" y="286467"/>
                    <a:pt x="1106521" y="41960"/>
                  </a:cubicBezTo>
                  <a:cubicBezTo>
                    <a:pt x="1344932" y="-113107"/>
                    <a:pt x="1580485" y="195218"/>
                    <a:pt x="1584867" y="419626"/>
                  </a:cubicBezTo>
                  <a:close/>
                </a:path>
              </a:pathLst>
            </a:custGeom>
            <a:grpFill/>
            <a:ln w="12700" cap="flat">
              <a:solidFill>
                <a:srgbClr val="FFB718"/>
              </a:solidFill>
              <a:prstDash val="solid"/>
              <a:miter/>
            </a:ln>
          </p:spPr>
          <p:txBody>
            <a:bodyPr rtlCol="0" anchor="ctr"/>
            <a:lstStyle/>
            <a:p>
              <a:endParaRPr lang="en-IN"/>
            </a:p>
          </p:txBody>
        </p:sp>
        <p:sp>
          <p:nvSpPr>
            <p:cNvPr id="6" name="Freeform: Shape 5">
              <a:extLst>
                <a:ext uri="{FF2B5EF4-FFF2-40B4-BE49-F238E27FC236}">
                  <a16:creationId xmlns:a16="http://schemas.microsoft.com/office/drawing/2014/main" id="{912A4701-FDBA-21B7-FFB4-A00DF893418D}"/>
                </a:ext>
              </a:extLst>
            </p:cNvPr>
            <p:cNvSpPr/>
            <p:nvPr/>
          </p:nvSpPr>
          <p:spPr>
            <a:xfrm>
              <a:off x="2832217" y="909663"/>
              <a:ext cx="695969" cy="1701014"/>
            </a:xfrm>
            <a:custGeom>
              <a:avLst/>
              <a:gdLst>
                <a:gd name="connsiteX0" fmla="*/ 348656 w 695969"/>
                <a:gd name="connsiteY0" fmla="*/ 164 h 1701014"/>
                <a:gd name="connsiteX1" fmla="*/ 693842 w 695969"/>
                <a:gd name="connsiteY1" fmla="*/ 278485 h 1701014"/>
                <a:gd name="connsiteX2" fmla="*/ 632501 w 695969"/>
                <a:gd name="connsiteY2" fmla="*/ 950950 h 1701014"/>
                <a:gd name="connsiteX3" fmla="*/ 601068 w 695969"/>
                <a:gd name="connsiteY3" fmla="*/ 1316900 h 1701014"/>
                <a:gd name="connsiteX4" fmla="*/ 512676 w 695969"/>
                <a:gd name="connsiteY4" fmla="*/ 1653609 h 1701014"/>
                <a:gd name="connsiteX5" fmla="*/ 176634 w 695969"/>
                <a:gd name="connsiteY5" fmla="*/ 1649418 h 1701014"/>
                <a:gd name="connsiteX6" fmla="*/ 81956 w 695969"/>
                <a:gd name="connsiteY6" fmla="*/ 1170882 h 1701014"/>
                <a:gd name="connsiteX7" fmla="*/ 10804 w 695969"/>
                <a:gd name="connsiteY7" fmla="*/ 365448 h 1701014"/>
                <a:gd name="connsiteX8" fmla="*/ 3089 w 695969"/>
                <a:gd name="connsiteY8" fmla="*/ 279913 h 1701014"/>
                <a:gd name="connsiteX9" fmla="*/ 348656 w 695969"/>
                <a:gd name="connsiteY9" fmla="*/ 164 h 17010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95969" h="1701014">
                  <a:moveTo>
                    <a:pt x="348656" y="164"/>
                  </a:moveTo>
                  <a:cubicBezTo>
                    <a:pt x="506676" y="-3360"/>
                    <a:pt x="719560" y="89985"/>
                    <a:pt x="693842" y="278485"/>
                  </a:cubicBezTo>
                  <a:cubicBezTo>
                    <a:pt x="670696" y="502322"/>
                    <a:pt x="653837" y="726922"/>
                    <a:pt x="632501" y="950950"/>
                  </a:cubicBezTo>
                  <a:cubicBezTo>
                    <a:pt x="621738" y="1072870"/>
                    <a:pt x="611546" y="1194885"/>
                    <a:pt x="601068" y="1316900"/>
                  </a:cubicBezTo>
                  <a:cubicBezTo>
                    <a:pt x="578780" y="1428724"/>
                    <a:pt x="619166" y="1579505"/>
                    <a:pt x="512676" y="1653609"/>
                  </a:cubicBezTo>
                  <a:cubicBezTo>
                    <a:pt x="421427" y="1718665"/>
                    <a:pt x="266836" y="1716284"/>
                    <a:pt x="176634" y="1649418"/>
                  </a:cubicBezTo>
                  <a:cubicBezTo>
                    <a:pt x="74431" y="1585981"/>
                    <a:pt x="107673" y="1293373"/>
                    <a:pt x="81956" y="1170882"/>
                  </a:cubicBezTo>
                  <a:cubicBezTo>
                    <a:pt x="57572" y="902467"/>
                    <a:pt x="33093" y="634053"/>
                    <a:pt x="10804" y="365448"/>
                  </a:cubicBezTo>
                  <a:cubicBezTo>
                    <a:pt x="8328" y="336873"/>
                    <a:pt x="8042" y="308012"/>
                    <a:pt x="3089" y="279913"/>
                  </a:cubicBezTo>
                  <a:cubicBezTo>
                    <a:pt x="-28629" y="90366"/>
                    <a:pt x="190731" y="-4503"/>
                    <a:pt x="348656" y="164"/>
                  </a:cubicBezTo>
                  <a:close/>
                </a:path>
              </a:pathLst>
            </a:custGeom>
            <a:grpFill/>
            <a:ln w="12700" cap="flat">
              <a:solidFill>
                <a:srgbClr val="FFB718"/>
              </a:solidFill>
              <a:prstDash val="solid"/>
              <a:miter/>
            </a:ln>
          </p:spPr>
          <p:txBody>
            <a:bodyPr rtlCol="0" anchor="ctr"/>
            <a:lstStyle/>
            <a:p>
              <a:endParaRPr lang="en-IN"/>
            </a:p>
          </p:txBody>
        </p:sp>
        <p:sp>
          <p:nvSpPr>
            <p:cNvPr id="8" name="Freeform: Shape 7">
              <a:extLst>
                <a:ext uri="{FF2B5EF4-FFF2-40B4-BE49-F238E27FC236}">
                  <a16:creationId xmlns:a16="http://schemas.microsoft.com/office/drawing/2014/main" id="{A3E3E4DB-4F74-FA1C-0B28-E045E7CF7908}"/>
                </a:ext>
              </a:extLst>
            </p:cNvPr>
            <p:cNvSpPr/>
            <p:nvPr/>
          </p:nvSpPr>
          <p:spPr>
            <a:xfrm>
              <a:off x="2832410" y="4251619"/>
              <a:ext cx="695729" cy="1700776"/>
            </a:xfrm>
            <a:custGeom>
              <a:avLst/>
              <a:gdLst>
                <a:gd name="connsiteX0" fmla="*/ 343700 w 695729"/>
                <a:gd name="connsiteY0" fmla="*/ 1700458 h 1700776"/>
                <a:gd name="connsiteX1" fmla="*/ 2229 w 695729"/>
                <a:gd name="connsiteY1" fmla="*/ 1422137 h 1700776"/>
                <a:gd name="connsiteX2" fmla="*/ 62427 w 695729"/>
                <a:gd name="connsiteY2" fmla="*/ 752720 h 1700776"/>
                <a:gd name="connsiteX3" fmla="*/ 87954 w 695729"/>
                <a:gd name="connsiteY3" fmla="*/ 463636 h 1700776"/>
                <a:gd name="connsiteX4" fmla="*/ 177679 w 695729"/>
                <a:gd name="connsiteY4" fmla="*/ 50727 h 1700776"/>
                <a:gd name="connsiteX5" fmla="*/ 542487 w 695729"/>
                <a:gd name="connsiteY5" fmla="*/ 74254 h 1700776"/>
                <a:gd name="connsiteX6" fmla="*/ 619449 w 695729"/>
                <a:gd name="connsiteY6" fmla="*/ 598225 h 1700776"/>
                <a:gd name="connsiteX7" fmla="*/ 695458 w 695729"/>
                <a:gd name="connsiteY7" fmla="*/ 1444711 h 1700776"/>
                <a:gd name="connsiteX8" fmla="*/ 343795 w 695729"/>
                <a:gd name="connsiteY8" fmla="*/ 1700648 h 1700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95729" h="1700776">
                  <a:moveTo>
                    <a:pt x="343700" y="1700458"/>
                  </a:moveTo>
                  <a:cubicBezTo>
                    <a:pt x="186252" y="1703506"/>
                    <a:pt x="-23965" y="1609399"/>
                    <a:pt x="2229" y="1422137"/>
                  </a:cubicBezTo>
                  <a:cubicBezTo>
                    <a:pt x="25755" y="1199442"/>
                    <a:pt x="40710" y="975605"/>
                    <a:pt x="62427" y="752720"/>
                  </a:cubicBezTo>
                  <a:cubicBezTo>
                    <a:pt x="70999" y="656327"/>
                    <a:pt x="79572" y="560029"/>
                    <a:pt x="87954" y="463636"/>
                  </a:cubicBezTo>
                  <a:cubicBezTo>
                    <a:pt x="113766" y="341430"/>
                    <a:pt x="71666" y="127880"/>
                    <a:pt x="177679" y="50727"/>
                  </a:cubicBezTo>
                  <a:cubicBezTo>
                    <a:pt x="281692" y="-25663"/>
                    <a:pt x="454666" y="-14138"/>
                    <a:pt x="542487" y="74254"/>
                  </a:cubicBezTo>
                  <a:cubicBezTo>
                    <a:pt x="617734" y="165218"/>
                    <a:pt x="593160" y="465160"/>
                    <a:pt x="619449" y="598225"/>
                  </a:cubicBezTo>
                  <a:cubicBezTo>
                    <a:pt x="644404" y="880450"/>
                    <a:pt x="671931" y="1162390"/>
                    <a:pt x="695458" y="1444711"/>
                  </a:cubicBezTo>
                  <a:cubicBezTo>
                    <a:pt x="704316" y="1623686"/>
                    <a:pt x="494766" y="1704458"/>
                    <a:pt x="343795" y="1700648"/>
                  </a:cubicBezTo>
                  <a:close/>
                </a:path>
              </a:pathLst>
            </a:custGeom>
            <a:grpFill/>
            <a:ln w="12700" cap="flat">
              <a:solidFill>
                <a:srgbClr val="FFB718"/>
              </a:solidFill>
              <a:prstDash val="solid"/>
              <a:miter/>
            </a:ln>
          </p:spPr>
          <p:txBody>
            <a:bodyPr rtlCol="0" anchor="ctr"/>
            <a:lstStyle/>
            <a:p>
              <a:endParaRPr lang="en-IN"/>
            </a:p>
          </p:txBody>
        </p:sp>
        <p:sp>
          <p:nvSpPr>
            <p:cNvPr id="9" name="Freeform: Shape 8">
              <a:extLst>
                <a:ext uri="{FF2B5EF4-FFF2-40B4-BE49-F238E27FC236}">
                  <a16:creationId xmlns:a16="http://schemas.microsoft.com/office/drawing/2014/main" id="{D84DF9D9-B5B2-4F61-38E7-32D45B583245}"/>
                </a:ext>
              </a:extLst>
            </p:cNvPr>
            <p:cNvSpPr/>
            <p:nvPr/>
          </p:nvSpPr>
          <p:spPr>
            <a:xfrm>
              <a:off x="3850972" y="3707238"/>
              <a:ext cx="1582766" cy="1185860"/>
            </a:xfrm>
            <a:custGeom>
              <a:avLst/>
              <a:gdLst>
                <a:gd name="connsiteX0" fmla="*/ 1582658 w 1582766"/>
                <a:gd name="connsiteY0" fmla="*/ 766463 h 1185860"/>
                <a:gd name="connsiteX1" fmla="*/ 1111742 w 1582766"/>
                <a:gd name="connsiteY1" fmla="*/ 1147940 h 1185860"/>
                <a:gd name="connsiteX2" fmla="*/ 83423 w 1582766"/>
                <a:gd name="connsiteY2" fmla="*/ 429755 h 1185860"/>
                <a:gd name="connsiteX3" fmla="*/ 301069 w 1582766"/>
                <a:gd name="connsiteY3" fmla="*/ 14084 h 1185860"/>
                <a:gd name="connsiteX4" fmla="*/ 1441688 w 1582766"/>
                <a:gd name="connsiteY4" fmla="*/ 542531 h 1185860"/>
                <a:gd name="connsiteX5" fmla="*/ 1582753 w 1582766"/>
                <a:gd name="connsiteY5" fmla="*/ 766559 h 11858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766" h="1185860">
                  <a:moveTo>
                    <a:pt x="1582658" y="766463"/>
                  </a:moveTo>
                  <a:cubicBezTo>
                    <a:pt x="1585230" y="994587"/>
                    <a:pt x="1337580" y="1292148"/>
                    <a:pt x="1111742" y="1147940"/>
                  </a:cubicBezTo>
                  <a:cubicBezTo>
                    <a:pt x="769128" y="908481"/>
                    <a:pt x="427180" y="667118"/>
                    <a:pt x="83423" y="429755"/>
                  </a:cubicBezTo>
                  <a:cubicBezTo>
                    <a:pt x="-122603" y="308787"/>
                    <a:pt x="92567" y="-78214"/>
                    <a:pt x="301069" y="14084"/>
                  </a:cubicBezTo>
                  <a:cubicBezTo>
                    <a:pt x="681498" y="189629"/>
                    <a:pt x="1059831" y="370319"/>
                    <a:pt x="1441688" y="542531"/>
                  </a:cubicBezTo>
                  <a:cubicBezTo>
                    <a:pt x="1543606" y="584060"/>
                    <a:pt x="1583610" y="661784"/>
                    <a:pt x="1582753" y="766559"/>
                  </a:cubicBezTo>
                  <a:close/>
                </a:path>
              </a:pathLst>
            </a:custGeom>
            <a:grpFill/>
            <a:ln w="12700" cap="flat">
              <a:solidFill>
                <a:srgbClr val="FFB718"/>
              </a:solidFill>
              <a:prstDash val="solid"/>
              <a:miter/>
            </a:ln>
          </p:spPr>
          <p:txBody>
            <a:bodyPr rtlCol="0" anchor="ctr"/>
            <a:lstStyle/>
            <a:p>
              <a:endParaRPr lang="en-IN"/>
            </a:p>
          </p:txBody>
        </p:sp>
        <p:sp>
          <p:nvSpPr>
            <p:cNvPr id="10" name="Freeform: Shape 9">
              <a:extLst>
                <a:ext uri="{FF2B5EF4-FFF2-40B4-BE49-F238E27FC236}">
                  <a16:creationId xmlns:a16="http://schemas.microsoft.com/office/drawing/2014/main" id="{7AD53068-C140-1938-DCB3-A5253B0E67D0}"/>
                </a:ext>
              </a:extLst>
            </p:cNvPr>
            <p:cNvSpPr/>
            <p:nvPr/>
          </p:nvSpPr>
          <p:spPr>
            <a:xfrm>
              <a:off x="926566" y="3705695"/>
              <a:ext cx="1581715" cy="1188717"/>
            </a:xfrm>
            <a:custGeom>
              <a:avLst/>
              <a:gdLst>
                <a:gd name="connsiteX0" fmla="*/ 25 w 1581715"/>
                <a:gd name="connsiteY0" fmla="*/ 803248 h 1188717"/>
                <a:gd name="connsiteX1" fmla="*/ 105467 w 1581715"/>
                <a:gd name="connsiteY1" fmla="*/ 562265 h 1188717"/>
                <a:gd name="connsiteX2" fmla="*/ 1183601 w 1581715"/>
                <a:gd name="connsiteY2" fmla="*/ 61441 h 1188717"/>
                <a:gd name="connsiteX3" fmla="*/ 1403438 w 1581715"/>
                <a:gd name="connsiteY3" fmla="*/ 11149 h 1188717"/>
                <a:gd name="connsiteX4" fmla="*/ 1569554 w 1581715"/>
                <a:gd name="connsiteY4" fmla="*/ 349572 h 1188717"/>
                <a:gd name="connsiteX5" fmla="*/ 464178 w 1581715"/>
                <a:gd name="connsiteY5" fmla="*/ 1153578 h 1188717"/>
                <a:gd name="connsiteX6" fmla="*/ 25 w 1581715"/>
                <a:gd name="connsiteY6" fmla="*/ 803248 h 11887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581715" h="1188717">
                  <a:moveTo>
                    <a:pt x="25" y="803248"/>
                  </a:moveTo>
                  <a:cubicBezTo>
                    <a:pt x="-832" y="681614"/>
                    <a:pt x="20218" y="610462"/>
                    <a:pt x="105467" y="562265"/>
                  </a:cubicBezTo>
                  <a:cubicBezTo>
                    <a:pt x="464654" y="394911"/>
                    <a:pt x="824318" y="228605"/>
                    <a:pt x="1183601" y="61441"/>
                  </a:cubicBezTo>
                  <a:cubicBezTo>
                    <a:pt x="1254277" y="32295"/>
                    <a:pt x="1324667" y="-23903"/>
                    <a:pt x="1403438" y="11149"/>
                  </a:cubicBezTo>
                  <a:cubicBezTo>
                    <a:pt x="1528121" y="57250"/>
                    <a:pt x="1614798" y="230414"/>
                    <a:pt x="1569554" y="349572"/>
                  </a:cubicBezTo>
                  <a:cubicBezTo>
                    <a:pt x="1246657" y="658944"/>
                    <a:pt x="822223" y="877162"/>
                    <a:pt x="464178" y="1153578"/>
                  </a:cubicBezTo>
                  <a:cubicBezTo>
                    <a:pt x="243960" y="1292833"/>
                    <a:pt x="2882" y="985461"/>
                    <a:pt x="25" y="803248"/>
                  </a:cubicBezTo>
                  <a:close/>
                </a:path>
              </a:pathLst>
            </a:custGeom>
            <a:grpFill/>
            <a:ln w="12700" cap="flat">
              <a:solidFill>
                <a:srgbClr val="FFB718"/>
              </a:solidFill>
              <a:prstDash val="solid"/>
              <a:miter/>
            </a:ln>
          </p:spPr>
          <p:txBody>
            <a:bodyPr rtlCol="0" anchor="ctr"/>
            <a:lstStyle/>
            <a:p>
              <a:endParaRPr lang="en-IN"/>
            </a:p>
          </p:txBody>
        </p:sp>
        <p:sp>
          <p:nvSpPr>
            <p:cNvPr id="12" name="Freeform: Shape 11">
              <a:extLst>
                <a:ext uri="{FF2B5EF4-FFF2-40B4-BE49-F238E27FC236}">
                  <a16:creationId xmlns:a16="http://schemas.microsoft.com/office/drawing/2014/main" id="{CCAB62A7-2B4F-BD27-9E04-3400B2167637}"/>
                </a:ext>
              </a:extLst>
            </p:cNvPr>
            <p:cNvSpPr/>
            <p:nvPr/>
          </p:nvSpPr>
          <p:spPr>
            <a:xfrm>
              <a:off x="926333" y="1968827"/>
              <a:ext cx="1582872" cy="1186083"/>
            </a:xfrm>
            <a:custGeom>
              <a:avLst/>
              <a:gdLst>
                <a:gd name="connsiteX0" fmla="*/ 68 w 1582872"/>
                <a:gd name="connsiteY0" fmla="*/ 416613 h 1186083"/>
                <a:gd name="connsiteX1" fmla="*/ 467555 w 1582872"/>
                <a:gd name="connsiteY1" fmla="*/ 36661 h 1186083"/>
                <a:gd name="connsiteX2" fmla="*/ 1503018 w 1582872"/>
                <a:gd name="connsiteY2" fmla="*/ 759894 h 1186083"/>
                <a:gd name="connsiteX3" fmla="*/ 1284419 w 1582872"/>
                <a:gd name="connsiteY3" fmla="*/ 1173279 h 1186083"/>
                <a:gd name="connsiteX4" fmla="*/ 125512 w 1582872"/>
                <a:gd name="connsiteY4" fmla="*/ 635498 h 1186083"/>
                <a:gd name="connsiteX5" fmla="*/ 68 w 1582872"/>
                <a:gd name="connsiteY5" fmla="*/ 416613 h 11860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582872" h="1186083">
                  <a:moveTo>
                    <a:pt x="68" y="416613"/>
                  </a:moveTo>
                  <a:cubicBezTo>
                    <a:pt x="-2123" y="192395"/>
                    <a:pt x="243717" y="-104595"/>
                    <a:pt x="467555" y="36661"/>
                  </a:cubicBezTo>
                  <a:cubicBezTo>
                    <a:pt x="812265" y="278215"/>
                    <a:pt x="1157355" y="519959"/>
                    <a:pt x="1503018" y="759894"/>
                  </a:cubicBezTo>
                  <a:cubicBezTo>
                    <a:pt x="1703043" y="880957"/>
                    <a:pt x="1488540" y="1260147"/>
                    <a:pt x="1284419" y="1173279"/>
                  </a:cubicBezTo>
                  <a:cubicBezTo>
                    <a:pt x="898085" y="994114"/>
                    <a:pt x="512703" y="812758"/>
                    <a:pt x="125512" y="635498"/>
                  </a:cubicBezTo>
                  <a:cubicBezTo>
                    <a:pt x="32453" y="595112"/>
                    <a:pt x="-1742" y="512149"/>
                    <a:pt x="68" y="416613"/>
                  </a:cubicBezTo>
                  <a:close/>
                </a:path>
              </a:pathLst>
            </a:custGeom>
            <a:grpFill/>
            <a:ln w="12700" cap="flat">
              <a:solidFill>
                <a:srgbClr val="FFB718"/>
              </a:solidFill>
              <a:prstDash val="solid"/>
              <a:miter/>
            </a:ln>
          </p:spPr>
          <p:txBody>
            <a:bodyPr rtlCol="0" anchor="ctr"/>
            <a:lstStyle/>
            <a:p>
              <a:endParaRPr lang="en-IN"/>
            </a:p>
          </p:txBody>
        </p:sp>
      </p:grpSp>
      <p:pic>
        <p:nvPicPr>
          <p:cNvPr id="49" name="Video 48">
            <a:hlinkClick r:id="" action="ppaction://media"/>
            <a:extLst>
              <a:ext uri="{FF2B5EF4-FFF2-40B4-BE49-F238E27FC236}">
                <a16:creationId xmlns:a16="http://schemas.microsoft.com/office/drawing/2014/main" id="{C67F5AED-8422-53C7-219E-6170DF092DBB}"/>
              </a:ext>
            </a:extLst>
          </p:cNvPr>
          <p:cNvPicPr>
            <a:picLocks noChangeAspect="1"/>
          </p:cNvPicPr>
          <p:nvPr>
            <a:videoFile r:link="rId2"/>
            <p:extLst>
              <p:ext uri="{DAA4B4D4-6D71-4841-9C94-3DE7FCFB9230}">
                <p14:media xmlns:p14="http://schemas.microsoft.com/office/powerpoint/2010/main" r:embed="rId1"/>
              </p:ext>
              <p:ext uri="{42D2F446-02D8-4167-A562-619A0277C38B}">
                <p15:isNarration xmlns:p15="http://schemas.microsoft.com/office/powerpoint/2012/main" val="1"/>
              </p:ext>
            </p:extLst>
          </p:nvPr>
        </p:nvPicPr>
        <p:blipFill>
          <a:blip r:embed="rId5"/>
          <a:srcRect l="21875" r="21875"/>
          <a:stretch>
            <a:fillRect/>
          </a:stretch>
        </p:blipFill>
        <p:spPr>
          <a:xfrm>
            <a:off x="9519920" y="175636"/>
            <a:ext cx="2442834" cy="2442834"/>
          </a:xfrm>
          <a:prstGeom prst="ellipse">
            <a:avLst/>
          </a:prstGeom>
        </p:spPr>
      </p:pic>
    </p:spTree>
    <p:extLst>
      <p:ext uri="{BB962C8B-B14F-4D97-AF65-F5344CB8AC3E}">
        <p14:creationId xmlns:p14="http://schemas.microsoft.com/office/powerpoint/2010/main" val="1970922870"/>
      </p:ext>
    </p:extLst>
  </p:cSld>
  <p:clrMapOvr>
    <a:masterClrMapping/>
  </p:clrMapOvr>
  <mc:AlternateContent xmlns:mc="http://schemas.openxmlformats.org/markup-compatibility/2006" xmlns:p14="http://schemas.microsoft.com/office/powerpoint/2010/main">
    <mc:Choice Requires="p14">
      <p:transition spd="slow" p14:dur="2000" advTm="16765"/>
    </mc:Choice>
    <mc:Fallback xmlns="">
      <p:transition spd="slow" advTm="16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9"/>
                </p:tgtEl>
              </p:cMediaNode>
            </p:video>
            <p:seq concurrent="1" nextAc="seek">
              <p:cTn id="8" restart="whenNotActive" fill="hold" evtFilter="cancelBubble" nodeType="interactiveSeq">
                <p:stCondLst>
                  <p:cond evt="onClick" delay="0">
                    <p:tgtEl>
                      <p:spTgt spid="4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9"/>
                                        </p:tgtEl>
                                      </p:cBhvr>
                                    </p:cmd>
                                  </p:childTnLst>
                                </p:cTn>
                              </p:par>
                            </p:childTnLst>
                          </p:cTn>
                        </p:par>
                      </p:childTnLst>
                    </p:cTn>
                  </p:par>
                </p:childTnLst>
              </p:cTn>
              <p:nextCondLst>
                <p:cond evt="onClick" delay="0">
                  <p:tgtEl>
                    <p:spTgt spid="49"/>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8CF81862B102F43BF0B2C7A29BFB404" ma:contentTypeVersion="8" ma:contentTypeDescription="Create a new document." ma:contentTypeScope="" ma:versionID="0c5f917af641648f61b6d30a9e4b3f16">
  <xsd:schema xmlns:xsd="http://www.w3.org/2001/XMLSchema" xmlns:xs="http://www.w3.org/2001/XMLSchema" xmlns:p="http://schemas.microsoft.com/office/2006/metadata/properties" xmlns:ns2="12c2b395-d948-4066-91dc-014ebcce3de1" targetNamespace="http://schemas.microsoft.com/office/2006/metadata/properties" ma:root="true" ma:fieldsID="1822b9cb945d3fe7c63368cc45999fc4" ns2:_="">
    <xsd:import namespace="12c2b395-d948-4066-91dc-014ebcce3de1"/>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MediaServiceObjectDetectorVersions" minOccurs="0"/>
                <xsd:element ref="ns2:MediaServiceGenerationTime" minOccurs="0"/>
                <xsd:element ref="ns2:MediaServiceEventHashCode"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2c2b395-d948-4066-91dc-014ebcce3de1"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MediaServiceObjectDetectorVersions" ma:index="12" nillable="true" ma:displayName="MediaServiceObjectDetectorVersions" ma:hidden="true" ma:indexed="true" ma:internalName="MediaServiceObjectDetectorVersions"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LengthInSeconds" ma:index="15"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CD461981-E53A-471B-8A63-7A56FA8D065B}"/>
</file>

<file path=customXml/itemProps2.xml><?xml version="1.0" encoding="utf-8"?>
<ds:datastoreItem xmlns:ds="http://schemas.openxmlformats.org/officeDocument/2006/customXml" ds:itemID="{8C6BE53C-E9C1-4AA7-8E17-03E0AE6BA762}"/>
</file>

<file path=customXml/itemProps3.xml><?xml version="1.0" encoding="utf-8"?>
<ds:datastoreItem xmlns:ds="http://schemas.openxmlformats.org/officeDocument/2006/customXml" ds:itemID="{70E43F33-D4BC-4DFF-A6B2-24CF861895BA}"/>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36</Slides>
  <Notes>20</Notes>
  <HiddenSlides>0</HiddenSlides>
  <ScaleCrop>false</ScaleCrop>
  <HeadingPairs>
    <vt:vector size="4" baseType="variant">
      <vt:variant>
        <vt:lpstr>Theme</vt:lpstr>
      </vt:variant>
      <vt:variant>
        <vt:i4>1</vt:i4>
      </vt:variant>
      <vt:variant>
        <vt:lpstr>Slide Titles</vt:lpstr>
      </vt:variant>
      <vt:variant>
        <vt:i4>36</vt:i4>
      </vt:variant>
    </vt:vector>
  </HeadingPairs>
  <TitlesOfParts>
    <vt:vector size="37" baseType="lpstr">
      <vt:lpstr>Office Theme</vt:lpstr>
      <vt:lpstr>PowerPoint Presentation</vt:lpstr>
      <vt:lpstr>PowerPoint Presentation</vt:lpstr>
      <vt:lpstr>EDA | Data Preprocessing</vt:lpstr>
      <vt:lpstr>EDA | Understanding the Data</vt:lpstr>
      <vt:lpstr>TSWGE PLOTS | Realization, ACF, Spectral Density</vt:lpstr>
      <vt:lpstr>PowerPoint Presentation</vt:lpstr>
      <vt:lpstr>ASE MODEL REVIEW</vt:lpstr>
      <vt:lpstr>PowerPoint Presentation</vt:lpstr>
      <vt:lpstr>ARMA(5,3) MODEL FORECAST</vt:lpstr>
      <vt:lpstr>ARMA(5,3) MODEL COMPARISONS</vt:lpstr>
      <vt:lpstr>PowerPoint Presentation</vt:lpstr>
      <vt:lpstr>PowerPoint Presentation</vt:lpstr>
      <vt:lpstr>ARIMA(5,1,3) MODEL | Difference 1-B</vt:lpstr>
      <vt:lpstr>ARIMA(5,1,3) MODEL FORECAST</vt:lpstr>
      <vt:lpstr>ARIMA(5,1,3) MODEL COMPARISONS</vt:lpstr>
      <vt:lpstr>PowerPoint Presentation</vt:lpstr>
      <vt:lpstr>PowerPoint Presentation</vt:lpstr>
      <vt:lpstr>LAGGING VARIABLES</vt:lpstr>
      <vt:lpstr>MULTIVARIATE MODEL |Fit ARUMA to residuals</vt:lpstr>
      <vt:lpstr>ARUMA(1,0,0) w/ S=52 MODEL FORECAST</vt:lpstr>
      <vt:lpstr>ARUMA(1,0,0) MODEL COMPARISONS</vt:lpstr>
      <vt:lpstr>PowerPoint Presentation</vt:lpstr>
      <vt:lpstr>PowerPoint Presentation</vt:lpstr>
      <vt:lpstr>VAR(5) MODEL | Correlation and Covariance Matrices</vt:lpstr>
      <vt:lpstr>VAR(5) MODEL FORECAST</vt:lpstr>
      <vt:lpstr>PowerPoint Presentation</vt:lpstr>
      <vt:lpstr>PowerPoint Presentation</vt:lpstr>
      <vt:lpstr>MLP MODEL | TS Configuration</vt:lpstr>
      <vt:lpstr>MLP MODEL</vt:lpstr>
      <vt:lpstr>MLP MODEL FORECAST</vt:lpstr>
      <vt:lpstr>PowerPoint Presentation</vt:lpstr>
      <vt:lpstr>ENSEMBLE – MLP + VAR</vt:lpstr>
      <vt:lpstr>PowerPoint Presentation</vt:lpstr>
      <vt:lpstr>ASE MODEL REVIEW</vt:lpstr>
      <vt:lpstr>KAGGLE WMAE BEST MODELS 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Sapling Creations</dc:creator>
  <cp:revision>7</cp:revision>
  <dcterms:created xsi:type="dcterms:W3CDTF">2021-11-17T09:33:18Z</dcterms:created>
  <dcterms:modified xsi:type="dcterms:W3CDTF">2024-12-09T03:43:19Z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0x01010078CF81862B102F43BF0B2C7A29BFB404</vt:lpwstr>
  </property>
</Properties>
</file>